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slideshow.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312" r:id="rId3"/>
    <p:sldId id="266" r:id="rId4"/>
    <p:sldId id="327" r:id="rId5"/>
    <p:sldId id="309" r:id="rId6"/>
    <p:sldId id="267" r:id="rId7"/>
    <p:sldId id="300" r:id="rId8"/>
    <p:sldId id="301" r:id="rId9"/>
    <p:sldId id="268" r:id="rId10"/>
    <p:sldId id="284" r:id="rId11"/>
    <p:sldId id="324" r:id="rId12"/>
    <p:sldId id="325" r:id="rId13"/>
    <p:sldId id="285" r:id="rId14"/>
    <p:sldId id="274" r:id="rId15"/>
    <p:sldId id="286" r:id="rId16"/>
    <p:sldId id="323" r:id="rId17"/>
    <p:sldId id="287" r:id="rId18"/>
    <p:sldId id="316" r:id="rId19"/>
    <p:sldId id="317" r:id="rId20"/>
    <p:sldId id="318" r:id="rId21"/>
    <p:sldId id="291" r:id="rId22"/>
    <p:sldId id="320" r:id="rId23"/>
    <p:sldId id="292" r:id="rId24"/>
    <p:sldId id="288" r:id="rId25"/>
    <p:sldId id="289" r:id="rId26"/>
    <p:sldId id="321" r:id="rId27"/>
    <p:sldId id="294" r:id="rId28"/>
    <p:sldId id="308" r:id="rId29"/>
    <p:sldId id="307" r:id="rId30"/>
    <p:sldId id="322" r:id="rId31"/>
    <p:sldId id="299" r:id="rId32"/>
    <p:sldId id="314" r:id="rId33"/>
    <p:sldId id="313" r:id="rId34"/>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750" autoAdjust="0"/>
  </p:normalViewPr>
  <p:slideViewPr>
    <p:cSldViewPr snapToGrid="0">
      <p:cViewPr varScale="1">
        <p:scale>
          <a:sx n="51" d="100"/>
          <a:sy n="51" d="100"/>
        </p:scale>
        <p:origin x="-1608"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87B3261-02AF-4A89-9B5E-2EB15BF98297}" type="datetimeFigureOut">
              <a:rPr lang="it-IT"/>
              <a:pPr>
                <a:defRPr/>
              </a:pPr>
              <a:t>11/06/2018</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noProof="0"/>
              <a:t>Modifica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0DA73B8-2B8E-4F61-98C9-9C1D2B7ACB64}"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198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4198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ED7637-B940-4AFD-9C4A-D27F3A31D76C}" type="slidenum">
              <a:rPr lang="it-IT"/>
              <a:pPr fontAlgn="base">
                <a:spcBef>
                  <a:spcPct val="0"/>
                </a:spcBef>
                <a:spcAft>
                  <a:spcPct val="0"/>
                </a:spcAft>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120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ALISHBA</a:t>
            </a:r>
          </a:p>
          <a:p>
            <a:pPr>
              <a:spcBef>
                <a:spcPct val="0"/>
              </a:spcBef>
            </a:pPr>
            <a:r>
              <a:rPr lang="it-IT" smtClean="0"/>
              <a:t>Stailnless steel is the most well known metal alloy used by millions of people</a:t>
            </a:r>
          </a:p>
          <a:p>
            <a:pPr>
              <a:spcBef>
                <a:spcPct val="0"/>
              </a:spcBef>
            </a:pPr>
            <a:r>
              <a:rPr lang="it-IT" smtClean="0"/>
              <a:t>Cutlery, sinks are all made of steel which is a ferrous alloy</a:t>
            </a:r>
          </a:p>
          <a:p>
            <a:pPr>
              <a:spcBef>
                <a:spcPct val="0"/>
              </a:spcBef>
            </a:pPr>
            <a:endParaRPr lang="it-IT" smtClean="0"/>
          </a:p>
          <a:p>
            <a:pPr>
              <a:spcBef>
                <a:spcPct val="0"/>
              </a:spcBef>
            </a:pPr>
            <a:r>
              <a:rPr lang="it-IT" smtClean="0"/>
              <a:t>Role 2 SARAH</a:t>
            </a:r>
          </a:p>
          <a:p>
            <a:pPr>
              <a:spcBef>
                <a:spcPct val="0"/>
              </a:spcBef>
            </a:pPr>
            <a:r>
              <a:rPr lang="it-IT" smtClean="0"/>
              <a:t>This alloy has  great properties: </a:t>
            </a:r>
            <a:r>
              <a:rPr lang="it-IT" b="1" smtClean="0"/>
              <a:t>it does not moisturize </a:t>
            </a:r>
            <a:r>
              <a:rPr lang="it-IT" smtClean="0"/>
              <a:t>(opacizza), </a:t>
            </a:r>
            <a:r>
              <a:rPr lang="it-IT" b="1" smtClean="0"/>
              <a:t>doesn’t wear </a:t>
            </a:r>
            <a:r>
              <a:rPr lang="it-IT" smtClean="0"/>
              <a:t>(graffiare), </a:t>
            </a:r>
            <a:r>
              <a:rPr lang="it-IT" b="1" smtClean="0"/>
              <a:t>it’s easy to clean and shines </a:t>
            </a:r>
            <a:r>
              <a:rPr lang="it-IT" smtClean="0"/>
              <a:t>like a mirror</a:t>
            </a:r>
          </a:p>
          <a:p>
            <a:pPr>
              <a:spcBef>
                <a:spcPct val="0"/>
              </a:spcBef>
            </a:pPr>
            <a:r>
              <a:rPr lang="it-IT" smtClean="0"/>
              <a:t>This is the reason why my mum likes her stainless still so much</a:t>
            </a:r>
          </a:p>
          <a:p>
            <a:pPr>
              <a:spcBef>
                <a:spcPct val="0"/>
              </a:spcBef>
            </a:pPr>
            <a:endParaRPr lang="it-IT" smtClean="0"/>
          </a:p>
          <a:p>
            <a:pPr>
              <a:spcBef>
                <a:spcPct val="0"/>
              </a:spcBef>
            </a:pPr>
            <a:r>
              <a:rPr lang="it-IT" smtClean="0"/>
              <a:t>Stainless stell – acciaio inossidabile</a:t>
            </a:r>
          </a:p>
          <a:p>
            <a:pPr>
              <a:spcBef>
                <a:spcPct val="0"/>
              </a:spcBef>
            </a:pPr>
            <a:r>
              <a:rPr lang="it-IT" smtClean="0"/>
              <a:t>To wear – graffiare</a:t>
            </a:r>
          </a:p>
          <a:p>
            <a:pPr>
              <a:spcBef>
                <a:spcPct val="0"/>
              </a:spcBef>
            </a:pPr>
            <a:endParaRPr lang="it-IT" smtClean="0"/>
          </a:p>
        </p:txBody>
      </p:sp>
      <p:sp>
        <p:nvSpPr>
          <p:cNvPr id="5120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FCFDAD-FF57-4531-8612-BD5544335A1E}" type="slidenum">
              <a:rPr lang="it-IT"/>
              <a:pPr fontAlgn="base">
                <a:spcBef>
                  <a:spcPct val="0"/>
                </a:spcBef>
                <a:spcAft>
                  <a:spcPct val="0"/>
                </a:spcAft>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222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FOLI</a:t>
            </a:r>
          </a:p>
          <a:p>
            <a:pPr>
              <a:spcBef>
                <a:spcPct val="0"/>
              </a:spcBef>
            </a:pPr>
            <a:r>
              <a:rPr lang="en-US" smtClean="0"/>
              <a:t>Mild Steel which is a ferrous alloy is primarily used for its </a:t>
            </a:r>
            <a:r>
              <a:rPr lang="en-US" b="1" smtClean="0"/>
              <a:t>tensile strength and durability.</a:t>
            </a:r>
          </a:p>
          <a:p>
            <a:pPr>
              <a:spcBef>
                <a:spcPct val="0"/>
              </a:spcBef>
            </a:pPr>
            <a:r>
              <a:rPr lang="en-US" smtClean="0"/>
              <a:t>Therefore mild steel is used to build the tallest </a:t>
            </a:r>
            <a:r>
              <a:rPr lang="en-US" b="1" smtClean="0"/>
              <a:t>skyscrapers</a:t>
            </a:r>
            <a:r>
              <a:rPr lang="en-US" smtClean="0"/>
              <a:t> and the longest </a:t>
            </a:r>
            <a:r>
              <a:rPr lang="en-US" b="1" smtClean="0"/>
              <a:t>bridges</a:t>
            </a:r>
            <a:r>
              <a:rPr lang="en-US" smtClean="0"/>
              <a:t> in the world. </a:t>
            </a:r>
          </a:p>
          <a:p>
            <a:pPr>
              <a:spcBef>
                <a:spcPct val="0"/>
              </a:spcBef>
            </a:pPr>
            <a:endParaRPr lang="en-US" smtClean="0"/>
          </a:p>
          <a:p>
            <a:pPr>
              <a:spcBef>
                <a:spcPct val="0"/>
              </a:spcBef>
            </a:pPr>
            <a:r>
              <a:rPr lang="en-US" smtClean="0"/>
              <a:t>Role 2 MARTINO</a:t>
            </a:r>
          </a:p>
          <a:p>
            <a:pPr>
              <a:spcBef>
                <a:spcPct val="0"/>
              </a:spcBef>
            </a:pPr>
            <a:r>
              <a:rPr lang="en-US" smtClean="0"/>
              <a:t> ferrous metals as Mild steel is used in </a:t>
            </a:r>
            <a:r>
              <a:rPr lang="en-US" b="1" smtClean="0"/>
              <a:t>housing construction, industrial containers, large-scale piping, automobiles, rails for railroad and transportation</a:t>
            </a:r>
            <a:r>
              <a:rPr lang="en-US" smtClean="0"/>
              <a:t>, most of tools and hardware you use around the house, and the knives you cook with at home.</a:t>
            </a:r>
            <a:endParaRPr lang="it-IT" smtClean="0"/>
          </a:p>
        </p:txBody>
      </p:sp>
      <p:sp>
        <p:nvSpPr>
          <p:cNvPr id="522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ABBEB7-10D0-488D-A6A5-934A78A43887}" type="slidenum">
              <a:rPr lang="it-IT"/>
              <a:pPr fontAlgn="base">
                <a:spcBef>
                  <a:spcPct val="0"/>
                </a:spcBef>
                <a:spcAft>
                  <a:spcPct val="0"/>
                </a:spcAft>
              </a:pPr>
              <a:t>11</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325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Role 1 GALAZZI</a:t>
            </a:r>
          </a:p>
          <a:p>
            <a:pPr>
              <a:spcBef>
                <a:spcPct val="0"/>
              </a:spcBef>
            </a:pPr>
            <a:r>
              <a:rPr lang="en-US" smtClean="0"/>
              <a:t>Most of our gates are made of wrought iron which is a ferrous alloy</a:t>
            </a:r>
          </a:p>
          <a:p>
            <a:pPr>
              <a:spcBef>
                <a:spcPct val="0"/>
              </a:spcBef>
            </a:pPr>
            <a:r>
              <a:rPr lang="en-US" smtClean="0"/>
              <a:t> </a:t>
            </a:r>
            <a:endParaRPr lang="it-IT" smtClean="0"/>
          </a:p>
        </p:txBody>
      </p:sp>
      <p:sp>
        <p:nvSpPr>
          <p:cNvPr id="5325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4A62EA-FB55-4A52-9372-AE79F8FC93A4}" type="slidenum">
              <a:rPr lang="it-IT"/>
              <a:pPr fontAlgn="base">
                <a:spcBef>
                  <a:spcPct val="0"/>
                </a:spcBef>
                <a:spcAft>
                  <a:spcPct val="0"/>
                </a:spcAft>
              </a:pPr>
              <a:t>12</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427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ALISHBA</a:t>
            </a:r>
          </a:p>
          <a:p>
            <a:pPr>
              <a:spcBef>
                <a:spcPct val="0"/>
              </a:spcBef>
            </a:pPr>
            <a:r>
              <a:rPr lang="en-US" b="1" smtClean="0"/>
              <a:t>Now let’s see focus on non-ferrous metals</a:t>
            </a:r>
          </a:p>
          <a:p>
            <a:pPr>
              <a:spcBef>
                <a:spcPct val="0"/>
              </a:spcBef>
            </a:pPr>
            <a:r>
              <a:rPr lang="en-US" b="1" smtClean="0"/>
              <a:t>Non-Ferrous Metals do not contain Iron at all</a:t>
            </a:r>
            <a:r>
              <a:rPr lang="en-US" smtClean="0"/>
              <a:t>, </a:t>
            </a:r>
            <a:r>
              <a:rPr lang="en-US" b="1" smtClean="0"/>
              <a:t>are not magnetic </a:t>
            </a:r>
            <a:r>
              <a:rPr lang="en-US" smtClean="0"/>
              <a:t>and are usually </a:t>
            </a:r>
            <a:r>
              <a:rPr lang="en-US" b="1" smtClean="0"/>
              <a:t>more resistant to corrosion than ferrous metals</a:t>
            </a:r>
            <a:r>
              <a:rPr lang="en-US" smtClean="0"/>
              <a:t>.</a:t>
            </a:r>
            <a:endParaRPr lang="it-IT" smtClean="0"/>
          </a:p>
          <a:p>
            <a:pPr>
              <a:spcBef>
                <a:spcPct val="0"/>
              </a:spcBef>
            </a:pPr>
            <a:r>
              <a:rPr lang="it-IT" smtClean="0"/>
              <a:t>This means that non ferrous metals, such as a tin….(.inquadrare gli oggetti rimasti sul tavolo non attratti dalla calamita mentre lo studente elenca i vari metalli non verrosi) Do not RUST !! </a:t>
            </a:r>
          </a:p>
          <a:p>
            <a:pPr>
              <a:spcBef>
                <a:spcPct val="0"/>
              </a:spcBef>
            </a:pPr>
            <a:endParaRPr lang="it-IT" smtClean="0"/>
          </a:p>
          <a:p>
            <a:pPr>
              <a:spcBef>
                <a:spcPct val="0"/>
              </a:spcBef>
            </a:pPr>
            <a:r>
              <a:rPr lang="it-IT" smtClean="0"/>
              <a:t>Role 2: SARAH</a:t>
            </a:r>
          </a:p>
          <a:p>
            <a:pPr>
              <a:spcBef>
                <a:spcPct val="0"/>
              </a:spcBef>
            </a:pPr>
            <a:r>
              <a:rPr lang="en-US" smtClean="0"/>
              <a:t>Non-ferrous metals include aluminum, brass, copper, nickel, tin, lead, and zinc, as well as precious metals like gold and silver.</a:t>
            </a:r>
            <a:endParaRPr lang="it-IT" smtClean="0"/>
          </a:p>
          <a:p>
            <a:pPr>
              <a:spcBef>
                <a:spcPct val="0"/>
              </a:spcBef>
            </a:pPr>
            <a:endParaRPr lang="it-IT" smtClean="0"/>
          </a:p>
          <a:p>
            <a:pPr>
              <a:spcBef>
                <a:spcPct val="0"/>
              </a:spcBef>
            </a:pPr>
            <a:endParaRPr lang="it-IT" smtClean="0"/>
          </a:p>
        </p:txBody>
      </p:sp>
      <p:sp>
        <p:nvSpPr>
          <p:cNvPr id="5427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7BEC40-23CB-4168-B759-F60D645FE344}" type="slidenum">
              <a:rPr lang="it-IT"/>
              <a:pPr fontAlgn="base">
                <a:spcBef>
                  <a:spcPct val="0"/>
                </a:spcBef>
                <a:spcAft>
                  <a:spcPct val="0"/>
                </a:spcAft>
              </a:pPr>
              <a:t>13</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5299"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GALAZZI</a:t>
            </a:r>
          </a:p>
          <a:p>
            <a:pPr>
              <a:spcBef>
                <a:spcPct val="0"/>
              </a:spcBef>
            </a:pPr>
            <a:r>
              <a:rPr lang="it-IT" smtClean="0"/>
              <a:t>The most common </a:t>
            </a:r>
            <a:r>
              <a:rPr lang="it-IT" b="1" smtClean="0"/>
              <a:t>non ferrous metals </a:t>
            </a:r>
            <a:r>
              <a:rPr lang="it-IT" smtClean="0"/>
              <a:t>are used to make cans, or aluminium rolls or street signs</a:t>
            </a:r>
          </a:p>
          <a:p>
            <a:pPr>
              <a:spcBef>
                <a:spcPct val="0"/>
              </a:spcBef>
            </a:pPr>
            <a:endParaRPr lang="it-IT" smtClean="0"/>
          </a:p>
          <a:p>
            <a:pPr>
              <a:spcBef>
                <a:spcPct val="0"/>
              </a:spcBef>
            </a:pPr>
            <a:r>
              <a:rPr lang="it-IT" smtClean="0"/>
              <a:t>Role 2 GALEOTTI</a:t>
            </a:r>
          </a:p>
          <a:p>
            <a:pPr>
              <a:spcBef>
                <a:spcPct val="0"/>
              </a:spcBef>
            </a:pPr>
            <a:r>
              <a:rPr lang="en-US" smtClean="0"/>
              <a:t>To summarize the characteristics of non-ferrous metals we can say that they are much </a:t>
            </a:r>
            <a:r>
              <a:rPr lang="en-US" b="1" smtClean="0"/>
              <a:t>more</a:t>
            </a:r>
            <a:r>
              <a:rPr lang="en-US" smtClean="0"/>
              <a:t> </a:t>
            </a:r>
            <a:r>
              <a:rPr lang="en-US" b="1" smtClean="0"/>
              <a:t>malleable</a:t>
            </a:r>
            <a:r>
              <a:rPr lang="en-US" smtClean="0"/>
              <a:t> than ferrous metals. (stritolare una lattina tra le mani)</a:t>
            </a:r>
          </a:p>
          <a:p>
            <a:pPr>
              <a:spcBef>
                <a:spcPct val="0"/>
              </a:spcBef>
            </a:pPr>
            <a:r>
              <a:rPr lang="en-US" smtClean="0"/>
              <a:t>Non-ferrous metals are also </a:t>
            </a:r>
            <a:r>
              <a:rPr lang="en-US" b="1" smtClean="0"/>
              <a:t>much</a:t>
            </a:r>
            <a:r>
              <a:rPr lang="en-US" smtClean="0"/>
              <a:t> </a:t>
            </a:r>
            <a:r>
              <a:rPr lang="en-US" b="1" smtClean="0"/>
              <a:t>lighter</a:t>
            </a:r>
            <a:r>
              <a:rPr lang="en-US" smtClean="0"/>
              <a:t>,(lanciare la lattina per mostrare la leggerezza) making them well-suited for use where strength is needed, but weight is a factor, such as in the aircraft or canning industries. </a:t>
            </a:r>
          </a:p>
          <a:p>
            <a:pPr>
              <a:spcBef>
                <a:spcPct val="0"/>
              </a:spcBef>
            </a:pPr>
            <a:r>
              <a:rPr lang="en-US" smtClean="0"/>
              <a:t>Due to the fact that they contain no iron, non-ferrous metals have a </a:t>
            </a:r>
            <a:r>
              <a:rPr lang="en-US" b="1" smtClean="0"/>
              <a:t>higher resistance to rust and corrosion</a:t>
            </a:r>
            <a:r>
              <a:rPr lang="en-US" smtClean="0"/>
              <a:t>, which is why you’ll find these materials in use for gutters, water pipes, roofing, and road signs. </a:t>
            </a:r>
          </a:p>
          <a:p>
            <a:pPr>
              <a:spcBef>
                <a:spcPct val="0"/>
              </a:spcBef>
            </a:pPr>
            <a:endParaRPr lang="en-US" smtClean="0"/>
          </a:p>
          <a:p>
            <a:pPr>
              <a:spcBef>
                <a:spcPct val="0"/>
              </a:spcBef>
            </a:pPr>
            <a:endParaRPr lang="it-IT" smtClean="0"/>
          </a:p>
          <a:p>
            <a:pPr>
              <a:spcBef>
                <a:spcPct val="0"/>
              </a:spcBef>
            </a:pPr>
            <a:r>
              <a:rPr lang="it-IT" smtClean="0"/>
              <a:t>lessico</a:t>
            </a:r>
          </a:p>
          <a:p>
            <a:pPr>
              <a:spcBef>
                <a:spcPct val="0"/>
              </a:spcBef>
            </a:pPr>
            <a:r>
              <a:rPr lang="it-IT" smtClean="0"/>
              <a:t>Copper – rame</a:t>
            </a:r>
          </a:p>
          <a:p>
            <a:pPr>
              <a:spcBef>
                <a:spcPct val="0"/>
              </a:spcBef>
            </a:pPr>
            <a:endParaRPr lang="it-IT" smtClean="0"/>
          </a:p>
          <a:p>
            <a:pPr>
              <a:spcBef>
                <a:spcPct val="0"/>
              </a:spcBef>
            </a:pPr>
            <a:r>
              <a:rPr lang="it-IT" smtClean="0"/>
              <a:t>Tin – stagno</a:t>
            </a:r>
          </a:p>
          <a:p>
            <a:pPr>
              <a:spcBef>
                <a:spcPct val="0"/>
              </a:spcBef>
            </a:pPr>
            <a:endParaRPr lang="it-IT" smtClean="0"/>
          </a:p>
          <a:p>
            <a:pPr>
              <a:spcBef>
                <a:spcPct val="0"/>
              </a:spcBef>
            </a:pPr>
            <a:r>
              <a:rPr lang="it-IT" smtClean="0"/>
              <a:t>Lead - piombo</a:t>
            </a:r>
          </a:p>
        </p:txBody>
      </p:sp>
      <p:sp>
        <p:nvSpPr>
          <p:cNvPr id="5530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D1D3B2-D525-42E3-A786-276A8CF8BD97}" type="slidenum">
              <a:rPr lang="it-IT"/>
              <a:pPr fontAlgn="base">
                <a:spcBef>
                  <a:spcPct val="0"/>
                </a:spcBef>
                <a:spcAft>
                  <a:spcPct val="0"/>
                </a:spcAft>
              </a:pPr>
              <a:t>14</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632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ELIA</a:t>
            </a:r>
          </a:p>
          <a:p>
            <a:pPr>
              <a:spcBef>
                <a:spcPct val="0"/>
              </a:spcBef>
            </a:pPr>
            <a:r>
              <a:rPr lang="it-IT" smtClean="0"/>
              <a:t>Aluminium is a non ferrous metal and is extensively used.</a:t>
            </a:r>
          </a:p>
          <a:p>
            <a:pPr>
              <a:spcBef>
                <a:spcPct val="0"/>
              </a:spcBef>
            </a:pPr>
            <a:r>
              <a:rPr lang="it-IT" smtClean="0"/>
              <a:t>Aluminium doesn’t contain iron therefore it is very </a:t>
            </a:r>
            <a:r>
              <a:rPr lang="it-IT" b="1" smtClean="0"/>
              <a:t>shiny</a:t>
            </a:r>
            <a:r>
              <a:rPr lang="it-IT" smtClean="0"/>
              <a:t> and </a:t>
            </a:r>
            <a:r>
              <a:rPr lang="it-IT" b="1" smtClean="0"/>
              <a:t>light in weight </a:t>
            </a:r>
            <a:r>
              <a:rPr lang="it-IT" smtClean="0"/>
              <a:t>(studente fa vedere un oggetto di alluminio)</a:t>
            </a:r>
          </a:p>
          <a:p>
            <a:pPr>
              <a:spcBef>
                <a:spcPct val="0"/>
              </a:spcBef>
            </a:pPr>
            <a:r>
              <a:rPr lang="it-IT" smtClean="0"/>
              <a:t>It’s</a:t>
            </a:r>
            <a:r>
              <a:rPr lang="en-US" smtClean="0"/>
              <a:t> also </a:t>
            </a:r>
            <a:r>
              <a:rPr lang="en-US" b="1" smtClean="0"/>
              <a:t>non-magnetic</a:t>
            </a:r>
            <a:r>
              <a:rPr lang="en-US" smtClean="0"/>
              <a:t>, which makes it perfect for use in small electronics and as electrical wiring.</a:t>
            </a:r>
          </a:p>
          <a:p>
            <a:pPr>
              <a:spcBef>
                <a:spcPct val="0"/>
              </a:spcBef>
            </a:pPr>
            <a:r>
              <a:rPr lang="en-US" smtClean="0"/>
              <a:t>It’s extremely </a:t>
            </a:r>
            <a:r>
              <a:rPr lang="en-US" b="1" smtClean="0"/>
              <a:t>malleable</a:t>
            </a:r>
            <a:r>
              <a:rPr lang="en-US" smtClean="0"/>
              <a:t>, infact it can be found in the thinnest shields </a:t>
            </a:r>
          </a:p>
          <a:p>
            <a:pPr>
              <a:spcBef>
                <a:spcPct val="0"/>
              </a:spcBef>
            </a:pPr>
            <a:endParaRPr lang="en-US" smtClean="0"/>
          </a:p>
          <a:p>
            <a:pPr>
              <a:spcBef>
                <a:spcPct val="0"/>
              </a:spcBef>
            </a:pPr>
            <a:r>
              <a:rPr lang="en-US" smtClean="0"/>
              <a:t>Role 2 </a:t>
            </a:r>
            <a:r>
              <a:rPr lang="en-US" b="1" i="1" smtClean="0"/>
              <a:t>(Characteristics) </a:t>
            </a:r>
            <a:r>
              <a:rPr lang="en-US" b="1" smtClean="0"/>
              <a:t>FOLI</a:t>
            </a:r>
            <a:r>
              <a:rPr lang="en-US" b="1" i="1" smtClean="0"/>
              <a:t/>
            </a:r>
            <a:br>
              <a:rPr lang="en-US" b="1" i="1" smtClean="0"/>
            </a:br>
            <a:r>
              <a:rPr lang="en-US" smtClean="0"/>
              <a:t>Thanks to its </a:t>
            </a:r>
            <a:r>
              <a:rPr lang="en-US" b="1" smtClean="0"/>
              <a:t>special properties </a:t>
            </a:r>
            <a:r>
              <a:rPr lang="en-US" smtClean="0"/>
              <a:t>and its </a:t>
            </a:r>
            <a:r>
              <a:rPr lang="en-US" b="1" smtClean="0"/>
              <a:t>high strength/weight ratio</a:t>
            </a:r>
            <a:r>
              <a:rPr lang="en-US" smtClean="0"/>
              <a:t>, aluminium has many </a:t>
            </a:r>
            <a:r>
              <a:rPr lang="en-US" b="1" smtClean="0"/>
              <a:t>applications</a:t>
            </a:r>
            <a:r>
              <a:rPr lang="en-US" smtClean="0"/>
              <a:t>, its implementation is in a constant growth.</a:t>
            </a:r>
          </a:p>
          <a:p>
            <a:pPr>
              <a:spcBef>
                <a:spcPct val="0"/>
              </a:spcBef>
            </a:pPr>
            <a:endParaRPr lang="en-US" smtClean="0"/>
          </a:p>
          <a:p>
            <a:pPr>
              <a:spcBef>
                <a:spcPct val="0"/>
              </a:spcBef>
            </a:pPr>
            <a:r>
              <a:rPr lang="it-IT" smtClean="0"/>
              <a:t>Role 3 CAMPOLI VERONICA</a:t>
            </a:r>
          </a:p>
          <a:p>
            <a:pPr>
              <a:spcBef>
                <a:spcPct val="0"/>
              </a:spcBef>
            </a:pPr>
            <a:r>
              <a:rPr lang="it-IT" b="1" smtClean="0"/>
              <a:t>the </a:t>
            </a:r>
            <a:r>
              <a:rPr lang="en-US" b="1" smtClean="0"/>
              <a:t>AREAS OF IMPLEMENTATION of aluminium  are: </a:t>
            </a:r>
            <a:r>
              <a:rPr lang="en-US" smtClean="0"/>
              <a:t>Building / Transport / Mechanical Engineering / Electronics /Domestic Sector</a:t>
            </a:r>
          </a:p>
          <a:p>
            <a:pPr>
              <a:spcBef>
                <a:spcPct val="0"/>
              </a:spcBef>
            </a:pPr>
            <a:endParaRPr lang="en-US" smtClean="0"/>
          </a:p>
          <a:p>
            <a:pPr>
              <a:spcBef>
                <a:spcPct val="0"/>
              </a:spcBef>
            </a:pPr>
            <a:r>
              <a:rPr lang="en-US" smtClean="0"/>
              <a:t>Role 4 CARASSITI</a:t>
            </a:r>
          </a:p>
          <a:p>
            <a:pPr>
              <a:spcBef>
                <a:spcPct val="0"/>
              </a:spcBef>
            </a:pPr>
            <a:r>
              <a:rPr lang="en-US" smtClean="0"/>
              <a:t>As far as recycling goes, aluminum is the third most recycled material in the world, just like copper, brass and lead which are quite scarce</a:t>
            </a:r>
          </a:p>
          <a:p>
            <a:pPr>
              <a:spcBef>
                <a:spcPct val="0"/>
              </a:spcBef>
            </a:pPr>
            <a:endParaRPr lang="en-US" smtClean="0"/>
          </a:p>
          <a:p>
            <a:pPr>
              <a:spcBef>
                <a:spcPct val="0"/>
              </a:spcBef>
            </a:pPr>
            <a:endParaRPr lang="en-US" smtClean="0"/>
          </a:p>
          <a:p>
            <a:pPr>
              <a:spcBef>
                <a:spcPct val="0"/>
              </a:spcBef>
            </a:pPr>
            <a:r>
              <a:rPr lang="en-US" smtClean="0"/>
              <a:t>https://www.youtube.com/watch?v=yn9qhQSMCRk</a:t>
            </a:r>
          </a:p>
          <a:p>
            <a:pPr>
              <a:spcBef>
                <a:spcPct val="0"/>
              </a:spcBef>
            </a:pPr>
            <a:r>
              <a:rPr lang="en-US" smtClean="0"/>
              <a:t>http://www.altonmaterials.com/the-differences-between-ferrous-and-non-ferrous-scrap-metal/#.WmteuedG0aE</a:t>
            </a:r>
          </a:p>
          <a:p>
            <a:pPr>
              <a:spcBef>
                <a:spcPct val="0"/>
              </a:spcBef>
            </a:pPr>
            <a:endParaRPr lang="en-US" smtClean="0"/>
          </a:p>
          <a:p>
            <a:pPr>
              <a:spcBef>
                <a:spcPct val="0"/>
              </a:spcBef>
            </a:pPr>
            <a:endParaRPr lang="it-IT" smtClean="0"/>
          </a:p>
        </p:txBody>
      </p:sp>
      <p:sp>
        <p:nvSpPr>
          <p:cNvPr id="5632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1CAEE1-FD9B-4EE8-BA95-9EA396D50BCE}" type="slidenum">
              <a:rPr lang="it-IT"/>
              <a:pPr fontAlgn="base">
                <a:spcBef>
                  <a:spcPct val="0"/>
                </a:spcBef>
                <a:spcAft>
                  <a:spcPct val="0"/>
                </a:spcAft>
              </a:pPr>
              <a:t>15</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734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GALEOTTI</a:t>
            </a:r>
          </a:p>
          <a:p>
            <a:pPr>
              <a:spcBef>
                <a:spcPct val="0"/>
              </a:spcBef>
            </a:pPr>
            <a:r>
              <a:rPr lang="it-IT" smtClean="0"/>
              <a:t>These are other objects made with aluminium</a:t>
            </a:r>
          </a:p>
        </p:txBody>
      </p:sp>
      <p:sp>
        <p:nvSpPr>
          <p:cNvPr id="5734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3602877-F39B-4967-A771-4319BACB92A6}" type="slidenum">
              <a:rPr lang="it-IT"/>
              <a:pPr fontAlgn="base">
                <a:spcBef>
                  <a:spcPct val="0"/>
                </a:spcBef>
                <a:spcAft>
                  <a:spcPct val="0"/>
                </a:spcAft>
              </a:pPr>
              <a:t>16</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837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Role 1: ANGELO MA</a:t>
            </a:r>
          </a:p>
          <a:p>
            <a:pPr>
              <a:spcBef>
                <a:spcPct val="0"/>
              </a:spcBef>
            </a:pPr>
            <a:r>
              <a:rPr lang="en-US" smtClean="0"/>
              <a:t>copper is another non ferrous metal</a:t>
            </a:r>
          </a:p>
          <a:p>
            <a:pPr>
              <a:spcBef>
                <a:spcPct val="0"/>
              </a:spcBef>
            </a:pPr>
            <a:r>
              <a:rPr lang="en-US" smtClean="0"/>
              <a:t>The Romans gave copper its name. </a:t>
            </a:r>
          </a:p>
          <a:p>
            <a:pPr>
              <a:spcBef>
                <a:spcPct val="0"/>
              </a:spcBef>
            </a:pPr>
            <a:r>
              <a:rPr lang="en-US" smtClean="0"/>
              <a:t> </a:t>
            </a:r>
          </a:p>
          <a:p>
            <a:pPr>
              <a:spcBef>
                <a:spcPct val="0"/>
              </a:spcBef>
            </a:pPr>
            <a:r>
              <a:rPr lang="en-US" smtClean="0"/>
              <a:t>Role 2: IACCARINO</a:t>
            </a:r>
          </a:p>
          <a:p>
            <a:pPr>
              <a:spcBef>
                <a:spcPct val="0"/>
              </a:spcBef>
            </a:pPr>
            <a:r>
              <a:rPr lang="en-US" smtClean="0"/>
              <a:t>According to archaeologists copper tubes for conveying water were first used in Ancient Egypt about the year 2750 BC.</a:t>
            </a:r>
          </a:p>
          <a:p>
            <a:pPr>
              <a:spcBef>
                <a:spcPct val="0"/>
              </a:spcBef>
            </a:pPr>
            <a:endParaRPr lang="en-US" smtClean="0"/>
          </a:p>
          <a:p>
            <a:pPr>
              <a:spcBef>
                <a:spcPct val="0"/>
              </a:spcBef>
            </a:pPr>
            <a:r>
              <a:rPr lang="en-US" smtClean="0"/>
              <a:t>Role 3: QUATTROCIOCCHI</a:t>
            </a:r>
          </a:p>
          <a:p>
            <a:pPr>
              <a:spcBef>
                <a:spcPct val="0"/>
              </a:spcBef>
            </a:pPr>
            <a:r>
              <a:rPr lang="en-US" smtClean="0"/>
              <a:t>There is an example in the Berlin State Museum taken from the temple near the pyramid of Sahure in Abusir. </a:t>
            </a:r>
          </a:p>
          <a:p>
            <a:pPr>
              <a:spcBef>
                <a:spcPct val="0"/>
              </a:spcBef>
            </a:pPr>
            <a:endParaRPr lang="en-US" smtClean="0"/>
          </a:p>
          <a:p>
            <a:pPr>
              <a:spcBef>
                <a:spcPct val="0"/>
              </a:spcBef>
            </a:pPr>
            <a:r>
              <a:rPr lang="en-US" smtClean="0"/>
              <a:t>Role 2: AZ</a:t>
            </a:r>
          </a:p>
          <a:p>
            <a:pPr>
              <a:spcBef>
                <a:spcPct val="0"/>
              </a:spcBef>
            </a:pPr>
            <a:r>
              <a:rPr lang="en-US" smtClean="0"/>
              <a:t>The fact that the copper piping is still present and fairly intact, in spite of the poor condition of the temple, speaks to the </a:t>
            </a:r>
            <a:r>
              <a:rPr lang="en-US" b="1" smtClean="0"/>
              <a:t>durability</a:t>
            </a:r>
            <a:r>
              <a:rPr lang="en-US" smtClean="0"/>
              <a:t> of </a:t>
            </a:r>
            <a:r>
              <a:rPr lang="en-US" b="1" smtClean="0"/>
              <a:t>copper</a:t>
            </a:r>
            <a:r>
              <a:rPr lang="en-US" smtClean="0"/>
              <a:t> as a piping material. </a:t>
            </a:r>
          </a:p>
          <a:p>
            <a:pPr>
              <a:spcBef>
                <a:spcPct val="0"/>
              </a:spcBef>
            </a:pPr>
            <a:r>
              <a:rPr lang="en-US" smtClean="0"/>
              <a:t>It’s used for producing alloys</a:t>
            </a:r>
          </a:p>
        </p:txBody>
      </p:sp>
      <p:sp>
        <p:nvSpPr>
          <p:cNvPr id="5837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B39746-0281-4F9B-9DCD-2D2F91A77B54}" type="slidenum">
              <a:rPr lang="it-IT"/>
              <a:pPr fontAlgn="base">
                <a:spcBef>
                  <a:spcPct val="0"/>
                </a:spcBef>
                <a:spcAft>
                  <a:spcPct val="0"/>
                </a:spcAft>
              </a:pPr>
              <a:t>17</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5939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AZ</a:t>
            </a:r>
          </a:p>
          <a:p>
            <a:pPr>
              <a:spcBef>
                <a:spcPct val="0"/>
              </a:spcBef>
            </a:pPr>
            <a:r>
              <a:rPr lang="en-US" smtClean="0"/>
              <a:t>Did you know that New York’s Statue of Liberty is made of more than 80 tonnes of copper that came from some Norway copper mines ? ??</a:t>
            </a:r>
          </a:p>
          <a:p>
            <a:pPr>
              <a:spcBef>
                <a:spcPct val="0"/>
              </a:spcBef>
            </a:pPr>
            <a:r>
              <a:rPr lang="en-US" smtClean="0"/>
              <a:t>It was fabricated (PUOI USARE ANCHE “MADE”) by French artisans. </a:t>
            </a:r>
          </a:p>
          <a:p>
            <a:pPr>
              <a:spcBef>
                <a:spcPct val="0"/>
              </a:spcBef>
            </a:pPr>
            <a:r>
              <a:rPr lang="en-US" smtClean="0"/>
              <a:t>At the times , Copper was an obvious choice because it (withstood) proved to be very resistant in the long journey from France to America </a:t>
            </a:r>
          </a:p>
          <a:p>
            <a:pPr>
              <a:spcBef>
                <a:spcPct val="0"/>
              </a:spcBef>
            </a:pPr>
            <a:r>
              <a:rPr lang="en-US" smtClean="0"/>
              <a:t>and resisted the salty sea it was exposed to. </a:t>
            </a:r>
          </a:p>
          <a:p>
            <a:pPr>
              <a:spcBef>
                <a:spcPct val="0"/>
              </a:spcBef>
            </a:pPr>
            <a:r>
              <a:rPr lang="en-US" smtClean="0"/>
              <a:t>Believe it or not…The  natural, green patina on the Statue has protected her from corrosion since 1886 !!!!</a:t>
            </a:r>
            <a:endParaRPr lang="it-IT" smtClean="0"/>
          </a:p>
        </p:txBody>
      </p:sp>
      <p:sp>
        <p:nvSpPr>
          <p:cNvPr id="5939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4F8B04-7BDE-480F-9710-355D837D45FE}" type="slidenum">
              <a:rPr lang="it-IT"/>
              <a:pPr fontAlgn="base">
                <a:spcBef>
                  <a:spcPct val="0"/>
                </a:spcBef>
                <a:spcAft>
                  <a:spcPct val="0"/>
                </a:spcAft>
              </a:pPr>
              <a:t>18</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0419"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MINGHINI</a:t>
            </a:r>
          </a:p>
          <a:p>
            <a:pPr>
              <a:spcBef>
                <a:spcPct val="0"/>
              </a:spcBef>
            </a:pPr>
            <a:r>
              <a:rPr lang="en-US" smtClean="0"/>
              <a:t>From our grandmothers’ jam pans to the casseroles of the Michelin-starred chefs of the greatest restaurants, copper cookware is unrivalled.</a:t>
            </a:r>
          </a:p>
          <a:p>
            <a:pPr>
              <a:spcBef>
                <a:spcPct val="0"/>
              </a:spcBef>
            </a:pPr>
            <a:r>
              <a:rPr lang="en-US" smtClean="0"/>
              <a:t>Why? </a:t>
            </a:r>
          </a:p>
          <a:p>
            <a:pPr>
              <a:spcBef>
                <a:spcPct val="0"/>
              </a:spcBef>
            </a:pPr>
            <a:r>
              <a:rPr lang="en-US" smtClean="0"/>
              <a:t>Because copper is </a:t>
            </a:r>
            <a:r>
              <a:rPr lang="en-US" b="1" smtClean="0"/>
              <a:t>the best</a:t>
            </a:r>
            <a:r>
              <a:rPr lang="en-US" smtClean="0"/>
              <a:t> of any material used </a:t>
            </a:r>
            <a:r>
              <a:rPr lang="en-US" b="1" smtClean="0"/>
              <a:t>in cooking at conducting heat, guaranteeing a consistent, constant temperature and limiting thermal inertia. </a:t>
            </a:r>
            <a:endParaRPr lang="it-IT" b="1" smtClean="0"/>
          </a:p>
        </p:txBody>
      </p:sp>
      <p:sp>
        <p:nvSpPr>
          <p:cNvPr id="6042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E82A3B-F435-4F5D-B2E4-AD7572D6025B}" type="slidenum">
              <a:rPr lang="it-IT"/>
              <a:pPr fontAlgn="base">
                <a:spcBef>
                  <a:spcPct val="0"/>
                </a:spcBef>
                <a:spcAft>
                  <a:spcPct val="0"/>
                </a:spcAft>
              </a:pPr>
              <a:t>19</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normAutofit fontScale="77500" lnSpcReduction="20000"/>
          </a:bodyPr>
          <a:lstStyle/>
          <a:p>
            <a:pPr fontAlgn="auto">
              <a:spcBef>
                <a:spcPts val="0"/>
              </a:spcBef>
              <a:spcAft>
                <a:spcPts val="0"/>
              </a:spcAft>
              <a:defRPr/>
            </a:pPr>
            <a:r>
              <a:rPr lang="it-IT" dirty="0"/>
              <a:t>Mettere FOTO scattata ad ECOMONDO</a:t>
            </a:r>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1: CALLEGARI</a:t>
            </a:r>
          </a:p>
          <a:p>
            <a:pPr fontAlgn="auto">
              <a:spcBef>
                <a:spcPts val="0"/>
              </a:spcBef>
              <a:spcAft>
                <a:spcPts val="0"/>
              </a:spcAft>
              <a:defRPr/>
            </a:pPr>
            <a:r>
              <a:rPr lang="it-IT" dirty="0"/>
              <a:t>Hi, </a:t>
            </a:r>
            <a:r>
              <a:rPr lang="it-IT" dirty="0" err="1"/>
              <a:t>I’m</a:t>
            </a:r>
            <a:r>
              <a:rPr lang="it-IT" dirty="0"/>
              <a:t> Beatrice and I </a:t>
            </a:r>
            <a:r>
              <a:rPr lang="it-IT" dirty="0" err="1"/>
              <a:t>attend</a:t>
            </a:r>
            <a:r>
              <a:rPr lang="it-IT" dirty="0"/>
              <a:t> the first grade of Liceo Fermi</a:t>
            </a:r>
          </a:p>
          <a:p>
            <a:pPr fontAlgn="auto">
              <a:spcBef>
                <a:spcPts val="0"/>
              </a:spcBef>
              <a:spcAft>
                <a:spcPts val="0"/>
              </a:spcAft>
              <a:defRPr/>
            </a:pPr>
            <a:r>
              <a:rPr lang="it-IT" dirty="0"/>
              <a:t>And in </a:t>
            </a:r>
            <a:r>
              <a:rPr lang="it-IT" dirty="0" err="1"/>
              <a:t>this</a:t>
            </a:r>
            <a:r>
              <a:rPr lang="it-IT" dirty="0"/>
              <a:t> </a:t>
            </a:r>
            <a:r>
              <a:rPr lang="it-IT" dirty="0" err="1"/>
              <a:t>picture</a:t>
            </a:r>
            <a:r>
              <a:rPr lang="it-IT" dirty="0"/>
              <a:t> I </a:t>
            </a:r>
            <a:r>
              <a:rPr lang="it-IT" dirty="0" err="1"/>
              <a:t>am</a:t>
            </a:r>
            <a:r>
              <a:rPr lang="it-IT" dirty="0"/>
              <a:t> with </a:t>
            </a:r>
            <a:r>
              <a:rPr lang="it-IT" dirty="0" err="1"/>
              <a:t>my</a:t>
            </a:r>
            <a:r>
              <a:rPr lang="it-IT" dirty="0"/>
              <a:t> </a:t>
            </a:r>
            <a:r>
              <a:rPr lang="it-IT" dirty="0" err="1"/>
              <a:t>classemates</a:t>
            </a:r>
            <a:r>
              <a:rPr lang="it-IT" dirty="0"/>
              <a:t> </a:t>
            </a:r>
          </a:p>
          <a:p>
            <a:pPr fontAlgn="auto">
              <a:spcBef>
                <a:spcPts val="0"/>
              </a:spcBef>
              <a:spcAft>
                <a:spcPts val="0"/>
              </a:spcAft>
              <a:defRPr/>
            </a:pPr>
            <a:endParaRPr lang="it-IT" dirty="0"/>
          </a:p>
          <a:p>
            <a:pPr fontAlgn="auto">
              <a:spcBef>
                <a:spcPts val="0"/>
              </a:spcBef>
              <a:spcAft>
                <a:spcPts val="0"/>
              </a:spcAft>
              <a:defRPr/>
            </a:pPr>
            <a:r>
              <a:rPr lang="it-IT" dirty="0"/>
              <a:t>Immagine su tutti i ragazzi che salutano </a:t>
            </a:r>
            <a:r>
              <a:rPr lang="it-IT" dirty="0">
                <a:sym typeface="Wingdings" panose="05000000000000000000" pitchFamily="2" charset="2"/>
              </a:rPr>
              <a:t> Hi  !</a:t>
            </a:r>
            <a:endParaRPr lang="it-IT" dirty="0"/>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1 </a:t>
            </a:r>
            <a:r>
              <a:rPr lang="it-IT" dirty="0" err="1"/>
              <a:t>continues</a:t>
            </a:r>
            <a:r>
              <a:rPr lang="it-IT" dirty="0"/>
              <a:t>: CALLEGARI</a:t>
            </a:r>
          </a:p>
          <a:p>
            <a:pPr fontAlgn="auto">
              <a:spcBef>
                <a:spcPts val="0"/>
              </a:spcBef>
              <a:spcAft>
                <a:spcPts val="0"/>
              </a:spcAft>
              <a:defRPr/>
            </a:pPr>
            <a:r>
              <a:rPr lang="it-IT" dirty="0"/>
              <a:t>In November, on (the) 8 </a:t>
            </a:r>
            <a:r>
              <a:rPr lang="it-IT" dirty="0" err="1"/>
              <a:t>th</a:t>
            </a:r>
            <a:r>
              <a:rPr lang="it-IT" dirty="0"/>
              <a:t> (of) November, </a:t>
            </a:r>
            <a:r>
              <a:rPr lang="it-IT" dirty="0" err="1"/>
              <a:t>our</a:t>
            </a:r>
            <a:r>
              <a:rPr lang="it-IT" dirty="0"/>
              <a:t> </a:t>
            </a:r>
            <a:r>
              <a:rPr lang="it-IT" dirty="0" err="1"/>
              <a:t>teachers</a:t>
            </a:r>
            <a:r>
              <a:rPr lang="it-IT" dirty="0"/>
              <a:t> </a:t>
            </a:r>
            <a:r>
              <a:rPr lang="it-IT" dirty="0" err="1"/>
              <a:t>took</a:t>
            </a:r>
            <a:r>
              <a:rPr lang="it-IT" dirty="0"/>
              <a:t> </a:t>
            </a:r>
            <a:r>
              <a:rPr lang="it-IT" dirty="0" err="1"/>
              <a:t>us</a:t>
            </a:r>
            <a:r>
              <a:rPr lang="it-IT" dirty="0"/>
              <a:t> to </a:t>
            </a:r>
            <a:r>
              <a:rPr lang="it-IT" dirty="0" err="1"/>
              <a:t>Ecomondo</a:t>
            </a:r>
            <a:r>
              <a:rPr lang="it-IT" dirty="0"/>
              <a:t> Fair </a:t>
            </a:r>
            <a:r>
              <a:rPr lang="it-IT" dirty="0" err="1"/>
              <a:t>which</a:t>
            </a:r>
            <a:r>
              <a:rPr lang="it-IT" dirty="0"/>
              <a:t> </a:t>
            </a:r>
            <a:r>
              <a:rPr lang="it-IT" dirty="0" err="1"/>
              <a:t>took</a:t>
            </a:r>
            <a:r>
              <a:rPr lang="it-IT" dirty="0"/>
              <a:t> </a:t>
            </a:r>
            <a:r>
              <a:rPr lang="it-IT" dirty="0" err="1"/>
              <a:t>place</a:t>
            </a:r>
            <a:r>
              <a:rPr lang="it-IT" dirty="0"/>
              <a:t> in Rimini</a:t>
            </a:r>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2: BRUNI</a:t>
            </a:r>
          </a:p>
          <a:p>
            <a:pPr fontAlgn="auto">
              <a:spcBef>
                <a:spcPts val="0"/>
              </a:spcBef>
              <a:spcAft>
                <a:spcPts val="0"/>
              </a:spcAft>
              <a:defRPr/>
            </a:pPr>
            <a:r>
              <a:rPr lang="it-IT" dirty="0" err="1"/>
              <a:t>Ecomondo</a:t>
            </a:r>
            <a:r>
              <a:rPr lang="it-IT" dirty="0"/>
              <a:t> </a:t>
            </a:r>
            <a:r>
              <a:rPr lang="it-IT" dirty="0" err="1"/>
              <a:t>is</a:t>
            </a:r>
            <a:r>
              <a:rPr lang="it-IT" dirty="0"/>
              <a:t> </a:t>
            </a:r>
            <a:r>
              <a:rPr lang="en-US" dirty="0"/>
              <a:t> the leading </a:t>
            </a:r>
            <a:r>
              <a:rPr lang="en-US" b="1" dirty="0"/>
              <a:t>green and circular economy expo within the </a:t>
            </a:r>
            <a:r>
              <a:rPr lang="en-US" dirty="0"/>
              <a:t>Euro-Mediterranean area </a:t>
            </a:r>
            <a:r>
              <a:rPr lang="en-US" b="1" dirty="0"/>
              <a:t>.</a:t>
            </a:r>
            <a:endParaRPr lang="it-IT" dirty="0"/>
          </a:p>
          <a:p>
            <a:pPr fontAlgn="auto">
              <a:spcBef>
                <a:spcPts val="0"/>
              </a:spcBef>
              <a:spcAft>
                <a:spcPts val="0"/>
              </a:spcAft>
              <a:defRPr/>
            </a:pPr>
            <a:r>
              <a:rPr lang="en-US" b="1" dirty="0"/>
              <a:t>the main theme of the expo </a:t>
            </a:r>
            <a:r>
              <a:rPr lang="en-US" b="1" dirty="0" err="1"/>
              <a:t>was:“energy</a:t>
            </a:r>
            <a:r>
              <a:rPr lang="en-US" b="1" dirty="0"/>
              <a:t> for the climate</a:t>
            </a:r>
            <a:r>
              <a:rPr lang="en-US" dirty="0"/>
              <a:t>”, that is to say </a:t>
            </a:r>
            <a:r>
              <a:rPr lang="en-US" b="1" dirty="0"/>
              <a:t>energy-efficiency solutions &amp; applications and renewable energy</a:t>
            </a:r>
            <a:r>
              <a:rPr lang="en-US" dirty="0"/>
              <a:t>.</a:t>
            </a:r>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3: CAMPOLI</a:t>
            </a:r>
          </a:p>
          <a:p>
            <a:pPr fontAlgn="auto">
              <a:spcBef>
                <a:spcPts val="0"/>
              </a:spcBef>
              <a:spcAft>
                <a:spcPts val="0"/>
              </a:spcAft>
              <a:defRPr/>
            </a:pPr>
            <a:r>
              <a:rPr lang="en-US" b="1" dirty="0"/>
              <a:t>Did you know that Italy is among the leading countries in Europe in the green and circular economy</a:t>
            </a:r>
            <a:r>
              <a:rPr lang="en-US" dirty="0"/>
              <a:t>, in particular in </a:t>
            </a:r>
            <a:r>
              <a:rPr lang="en-US" b="1" dirty="0"/>
              <a:t>energy efficiency</a:t>
            </a:r>
            <a:r>
              <a:rPr lang="en-US" dirty="0"/>
              <a:t>, waste recycling and resource productivity. </a:t>
            </a:r>
          </a:p>
          <a:p>
            <a:pPr fontAlgn="auto">
              <a:spcBef>
                <a:spcPts val="0"/>
              </a:spcBef>
              <a:spcAft>
                <a:spcPts val="0"/>
              </a:spcAft>
              <a:defRPr/>
            </a:pPr>
            <a:r>
              <a:rPr lang="en-US" dirty="0"/>
              <a:t>For this reason, </a:t>
            </a:r>
            <a:r>
              <a:rPr lang="en-US" dirty="0" err="1"/>
              <a:t>Ecomondo</a:t>
            </a:r>
            <a:r>
              <a:rPr lang="en-US" dirty="0"/>
              <a:t> is a </a:t>
            </a:r>
            <a:r>
              <a:rPr lang="en-US" b="1" dirty="0"/>
              <a:t>reference point </a:t>
            </a:r>
            <a:r>
              <a:rPr lang="en-US" dirty="0"/>
              <a:t>in the international panorama, where all the </a:t>
            </a:r>
            <a:r>
              <a:rPr lang="en-US" b="1" dirty="0"/>
              <a:t>leading companies </a:t>
            </a:r>
            <a:r>
              <a:rPr lang="en-US" dirty="0"/>
              <a:t>of the sector can meet and discover the </a:t>
            </a:r>
            <a:r>
              <a:rPr lang="en-US" b="1" dirty="0"/>
              <a:t>trends, innovations and new technologies and exchange views with sector professionals.</a:t>
            </a:r>
            <a:endParaRPr lang="it-IT" b="1" dirty="0"/>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4 BALLARINI</a:t>
            </a:r>
          </a:p>
          <a:p>
            <a:pPr fontAlgn="auto">
              <a:spcBef>
                <a:spcPts val="0"/>
              </a:spcBef>
              <a:spcAft>
                <a:spcPts val="0"/>
              </a:spcAft>
              <a:defRPr/>
            </a:pPr>
            <a:r>
              <a:rPr lang="it-IT" dirty="0" err="1"/>
              <a:t>There</a:t>
            </a:r>
            <a:r>
              <a:rPr lang="it-IT" dirty="0"/>
              <a:t> </a:t>
            </a:r>
            <a:r>
              <a:rPr lang="it-IT" dirty="0" err="1"/>
              <a:t>we</a:t>
            </a:r>
            <a:r>
              <a:rPr lang="it-IT" dirty="0"/>
              <a:t> </a:t>
            </a:r>
            <a:r>
              <a:rPr lang="it-IT" dirty="0" err="1"/>
              <a:t>had</a:t>
            </a:r>
            <a:r>
              <a:rPr lang="it-IT" dirty="0"/>
              <a:t> the chance to </a:t>
            </a:r>
            <a:r>
              <a:rPr lang="it-IT" dirty="0" err="1"/>
              <a:t>participate</a:t>
            </a:r>
            <a:r>
              <a:rPr lang="it-IT" dirty="0"/>
              <a:t> to </a:t>
            </a:r>
            <a:r>
              <a:rPr lang="it-IT" dirty="0" err="1"/>
              <a:t>two</a:t>
            </a:r>
            <a:r>
              <a:rPr lang="it-IT" dirty="0"/>
              <a:t> </a:t>
            </a:r>
            <a:r>
              <a:rPr lang="it-IT" dirty="0" err="1"/>
              <a:t>interesting</a:t>
            </a:r>
            <a:r>
              <a:rPr lang="it-IT" dirty="0"/>
              <a:t> </a:t>
            </a:r>
            <a:r>
              <a:rPr lang="it-IT" b="1" dirty="0"/>
              <a:t>workshops</a:t>
            </a:r>
            <a:r>
              <a:rPr lang="it-IT" dirty="0"/>
              <a:t>. One </a:t>
            </a:r>
            <a:r>
              <a:rPr lang="it-IT" dirty="0" err="1"/>
              <a:t>was</a:t>
            </a:r>
            <a:r>
              <a:rPr lang="it-IT" dirty="0"/>
              <a:t> </a:t>
            </a:r>
            <a:r>
              <a:rPr lang="it-IT" dirty="0" err="1"/>
              <a:t>about</a:t>
            </a:r>
            <a:r>
              <a:rPr lang="it-IT" dirty="0"/>
              <a:t> </a:t>
            </a:r>
            <a:r>
              <a:rPr lang="it-IT" b="1" dirty="0" err="1"/>
              <a:t>chemistry</a:t>
            </a:r>
            <a:r>
              <a:rPr lang="it-IT" dirty="0"/>
              <a:t> and </a:t>
            </a:r>
            <a:r>
              <a:rPr lang="it-IT" dirty="0" err="1"/>
              <a:t>another</a:t>
            </a:r>
            <a:r>
              <a:rPr lang="it-IT" dirty="0"/>
              <a:t> one </a:t>
            </a:r>
            <a:r>
              <a:rPr lang="it-IT" dirty="0" err="1"/>
              <a:t>about</a:t>
            </a:r>
            <a:r>
              <a:rPr lang="it-IT" dirty="0"/>
              <a:t> </a:t>
            </a:r>
            <a:r>
              <a:rPr lang="it-IT" b="1" dirty="0" err="1"/>
              <a:t>metals</a:t>
            </a:r>
            <a:r>
              <a:rPr lang="it-IT" dirty="0"/>
              <a:t>.</a:t>
            </a:r>
          </a:p>
          <a:p>
            <a:pPr fontAlgn="auto">
              <a:spcBef>
                <a:spcPts val="0"/>
              </a:spcBef>
              <a:spcAft>
                <a:spcPts val="0"/>
              </a:spcAft>
              <a:defRPr/>
            </a:pPr>
            <a:r>
              <a:rPr lang="it-IT" dirty="0" err="1"/>
              <a:t>we</a:t>
            </a:r>
            <a:r>
              <a:rPr lang="it-IT" dirty="0"/>
              <a:t> </a:t>
            </a:r>
            <a:r>
              <a:rPr lang="it-IT" dirty="0" err="1"/>
              <a:t>have</a:t>
            </a:r>
            <a:r>
              <a:rPr lang="it-IT" dirty="0"/>
              <a:t> </a:t>
            </a:r>
            <a:r>
              <a:rPr lang="it-IT" dirty="0" err="1"/>
              <a:t>learned</a:t>
            </a:r>
            <a:r>
              <a:rPr lang="it-IT" dirty="0"/>
              <a:t> a </a:t>
            </a:r>
            <a:r>
              <a:rPr lang="it-IT" dirty="0" err="1"/>
              <a:t>lot</a:t>
            </a:r>
            <a:r>
              <a:rPr lang="it-IT" dirty="0"/>
              <a:t> and </a:t>
            </a:r>
            <a:r>
              <a:rPr lang="it-IT" dirty="0" err="1"/>
              <a:t>we</a:t>
            </a:r>
            <a:r>
              <a:rPr lang="it-IT" dirty="0"/>
              <a:t> </a:t>
            </a:r>
            <a:r>
              <a:rPr lang="it-IT" dirty="0" err="1"/>
              <a:t>have</a:t>
            </a:r>
            <a:r>
              <a:rPr lang="it-IT" dirty="0"/>
              <a:t> the </a:t>
            </a:r>
            <a:r>
              <a:rPr lang="it-IT" dirty="0" err="1"/>
              <a:t>pleasure</a:t>
            </a:r>
            <a:r>
              <a:rPr lang="it-IT" dirty="0"/>
              <a:t> to share </a:t>
            </a:r>
            <a:r>
              <a:rPr lang="it-IT" dirty="0" err="1"/>
              <a:t>our</a:t>
            </a:r>
            <a:r>
              <a:rPr lang="it-IT" dirty="0"/>
              <a:t> know-how with </a:t>
            </a:r>
            <a:r>
              <a:rPr lang="it-IT" dirty="0" err="1"/>
              <a:t>you</a:t>
            </a:r>
            <a:endParaRPr lang="it-IT" dirty="0"/>
          </a:p>
          <a:p>
            <a:pPr fontAlgn="auto">
              <a:spcBef>
                <a:spcPts val="0"/>
              </a:spcBef>
              <a:spcAft>
                <a:spcPts val="0"/>
              </a:spcAft>
              <a:defRPr/>
            </a:pPr>
            <a:r>
              <a:rPr lang="it-IT" dirty="0"/>
              <a:t>So </a:t>
            </a:r>
            <a:r>
              <a:rPr lang="it-IT" dirty="0" err="1"/>
              <a:t>let’s</a:t>
            </a:r>
            <a:r>
              <a:rPr lang="it-IT" dirty="0"/>
              <a:t> start </a:t>
            </a:r>
            <a:r>
              <a:rPr lang="it-IT" dirty="0" err="1"/>
              <a:t>our</a:t>
            </a:r>
            <a:r>
              <a:rPr lang="it-IT" dirty="0"/>
              <a:t> </a:t>
            </a:r>
            <a:r>
              <a:rPr lang="it-IT" dirty="0" err="1"/>
              <a:t>journey</a:t>
            </a:r>
            <a:r>
              <a:rPr lang="it-IT" dirty="0"/>
              <a:t> in the world of </a:t>
            </a:r>
            <a:r>
              <a:rPr lang="it-IT" dirty="0" err="1"/>
              <a:t>metals</a:t>
            </a:r>
            <a:r>
              <a:rPr lang="it-IT" dirty="0"/>
              <a:t> !</a:t>
            </a:r>
          </a:p>
          <a:p>
            <a:pPr fontAlgn="auto">
              <a:spcBef>
                <a:spcPts val="0"/>
              </a:spcBef>
              <a:spcAft>
                <a:spcPts val="0"/>
              </a:spcAft>
              <a:defRPr/>
            </a:pPr>
            <a:endParaRPr lang="it-IT" dirty="0"/>
          </a:p>
          <a:p>
            <a:pPr fontAlgn="auto">
              <a:spcBef>
                <a:spcPts val="0"/>
              </a:spcBef>
              <a:spcAft>
                <a:spcPts val="0"/>
              </a:spcAft>
              <a:defRPr/>
            </a:pPr>
            <a:endParaRPr lang="it-IT" dirty="0"/>
          </a:p>
        </p:txBody>
      </p:sp>
      <p:sp>
        <p:nvSpPr>
          <p:cNvPr id="4301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807632-D29C-4C10-A22D-4A0E4AA00407}" type="slidenum">
              <a:rPr lang="it-IT"/>
              <a:pPr fontAlgn="base">
                <a:spcBef>
                  <a:spcPct val="0"/>
                </a:spcBef>
                <a:spcAft>
                  <a:spcPct val="0"/>
                </a:spcAft>
              </a:pPr>
              <a:t>2</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144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Role 1 MAZZIOTTI</a:t>
            </a:r>
          </a:p>
          <a:p>
            <a:pPr>
              <a:spcBef>
                <a:spcPct val="0"/>
              </a:spcBef>
            </a:pPr>
            <a:r>
              <a:rPr lang="en-US" smtClean="0"/>
              <a:t>Did you know that each high-speed train uses about 20 tonnes of copper components: mainly in the voltage transformers (trasformatori elettrici)and in the drive motors (motrici)</a:t>
            </a:r>
          </a:p>
          <a:p>
            <a:pPr>
              <a:spcBef>
                <a:spcPct val="0"/>
              </a:spcBef>
            </a:pPr>
            <a:r>
              <a:rPr lang="en-US" smtClean="0"/>
              <a:t>The pantographs (pantografi) of high-speed trains place huge forces on the overhead wiring systems (catenaria) that supply electricity. </a:t>
            </a:r>
          </a:p>
          <a:p>
            <a:pPr>
              <a:spcBef>
                <a:spcPct val="0"/>
              </a:spcBef>
            </a:pPr>
            <a:endParaRPr lang="en-US" smtClean="0"/>
          </a:p>
          <a:p>
            <a:pPr>
              <a:spcBef>
                <a:spcPct val="0"/>
              </a:spcBef>
            </a:pPr>
            <a:r>
              <a:rPr lang="en-US" smtClean="0"/>
              <a:t>(puni non dire questa frase sotto)</a:t>
            </a:r>
          </a:p>
          <a:p>
            <a:pPr>
              <a:spcBef>
                <a:spcPct val="0"/>
              </a:spcBef>
            </a:pPr>
            <a:r>
              <a:rPr lang="en-US" smtClean="0"/>
              <a:t>Special copper alloys have been developed to maintain the required contact as train speeds continue to increase. </a:t>
            </a:r>
            <a:endParaRPr lang="it-IT" smtClean="0"/>
          </a:p>
        </p:txBody>
      </p:sp>
      <p:sp>
        <p:nvSpPr>
          <p:cNvPr id="6144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793E7E-3FAD-4200-AA97-12F29BD09830}" type="slidenum">
              <a:rPr lang="it-IT"/>
              <a:pPr fontAlgn="base">
                <a:spcBef>
                  <a:spcPct val="0"/>
                </a:spcBef>
                <a:spcAft>
                  <a:spcPct val="0"/>
                </a:spcAft>
              </a:pPr>
              <a:t>20</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ANGELO MA</a:t>
            </a:r>
          </a:p>
          <a:p>
            <a:pPr>
              <a:spcBef>
                <a:spcPct val="0"/>
              </a:spcBef>
            </a:pPr>
            <a:r>
              <a:rPr lang="it-IT" smtClean="0"/>
              <a:t>Silver  is another non ferrous metal and it is very precious</a:t>
            </a:r>
          </a:p>
          <a:p>
            <a:pPr>
              <a:spcBef>
                <a:spcPct val="0"/>
              </a:spcBef>
            </a:pPr>
            <a:r>
              <a:rPr lang="it-IT" smtClean="0"/>
              <a:t>It is very soft and shiny</a:t>
            </a:r>
          </a:p>
          <a:p>
            <a:pPr>
              <a:spcBef>
                <a:spcPct val="0"/>
              </a:spcBef>
            </a:pPr>
            <a:r>
              <a:rPr lang="it-IT" smtClean="0"/>
              <a:t>it’s main characteristic is that is its electrical and thermal conductivity </a:t>
            </a:r>
          </a:p>
          <a:p>
            <a:pPr>
              <a:spcBef>
                <a:spcPct val="0"/>
              </a:spcBef>
            </a:pPr>
            <a:r>
              <a:rPr lang="it-IT" smtClean="0"/>
              <a:t>It’s mostly used for jewellery pieces as well as precious cutlery for the snobbish people</a:t>
            </a:r>
          </a:p>
          <a:p>
            <a:pPr>
              <a:spcBef>
                <a:spcPct val="0"/>
              </a:spcBef>
            </a:pPr>
            <a:endParaRPr lang="it-IT" smtClean="0"/>
          </a:p>
          <a:p>
            <a:pPr>
              <a:spcBef>
                <a:spcPct val="0"/>
              </a:spcBef>
            </a:pPr>
            <a:endParaRPr lang="it-IT" smtClean="0"/>
          </a:p>
          <a:p>
            <a:pPr>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E27B56-2C7E-4FB4-AC53-9AD41534D48F}" type="slidenum">
              <a:rPr lang="it-IT"/>
              <a:pPr fontAlgn="base">
                <a:spcBef>
                  <a:spcPct val="0"/>
                </a:spcBef>
                <a:spcAft>
                  <a:spcPct val="0"/>
                </a:spcAft>
              </a:pPr>
              <a:t>21</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349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AZ</a:t>
            </a:r>
          </a:p>
          <a:p>
            <a:pPr>
              <a:spcBef>
                <a:spcPct val="0"/>
              </a:spcBef>
            </a:pPr>
            <a:r>
              <a:rPr lang="it-IT" smtClean="0"/>
              <a:t>My English teacher is mad for silverplate tea pot sets. She is an antique collector.</a:t>
            </a:r>
          </a:p>
          <a:p>
            <a:pPr>
              <a:spcBef>
                <a:spcPct val="0"/>
              </a:spcBef>
            </a:pPr>
            <a:r>
              <a:rPr lang="it-IT" smtClean="0"/>
              <a:t>She explained us that t</a:t>
            </a:r>
            <a:r>
              <a:rPr lang="en-US" smtClean="0"/>
              <a:t>he first </a:t>
            </a:r>
            <a:r>
              <a:rPr lang="en-US" b="1" smtClean="0"/>
              <a:t>silverplate</a:t>
            </a:r>
            <a:r>
              <a:rPr lang="en-US" smtClean="0"/>
              <a:t> tea and coffee pots were made of Sheffield </a:t>
            </a:r>
            <a:r>
              <a:rPr lang="en-US" i="1" smtClean="0"/>
              <a:t>silver</a:t>
            </a:r>
            <a:r>
              <a:rPr lang="en-US" smtClean="0"/>
              <a:t>, which describes an </a:t>
            </a:r>
            <a:r>
              <a:rPr lang="en-US" b="1" smtClean="0"/>
              <a:t>English plating technique developed in the 1740s</a:t>
            </a:r>
            <a:r>
              <a:rPr lang="en-US" smtClean="0"/>
              <a:t>,</a:t>
            </a:r>
          </a:p>
          <a:p>
            <a:pPr>
              <a:spcBef>
                <a:spcPct val="0"/>
              </a:spcBef>
            </a:pPr>
            <a:r>
              <a:rPr lang="en-US" smtClean="0"/>
              <a:t>THIS TECHNIQUE CONSISTS OF  sheets of sterling </a:t>
            </a:r>
            <a:r>
              <a:rPr lang="en-US" b="1" i="1" smtClean="0"/>
              <a:t>silver</a:t>
            </a:r>
            <a:r>
              <a:rPr lang="en-US" smtClean="0"/>
              <a:t>   fused to  sheets of </a:t>
            </a:r>
            <a:r>
              <a:rPr lang="en-US" b="1" i="1" smtClean="0"/>
              <a:t>copper</a:t>
            </a:r>
            <a:r>
              <a:rPr lang="en-US" smtClean="0"/>
              <a:t>, creating a strong, bi-metal “sandwich” that could be formed and chased (modellato) just like sterling </a:t>
            </a:r>
            <a:r>
              <a:rPr lang="en-US" i="1" smtClean="0"/>
              <a:t>silver (l’argento puro)</a:t>
            </a:r>
            <a:r>
              <a:rPr lang="en-US" smtClean="0"/>
              <a:t>.</a:t>
            </a:r>
          </a:p>
          <a:p>
            <a:pPr>
              <a:spcBef>
                <a:spcPct val="0"/>
              </a:spcBef>
            </a:pPr>
            <a:endParaRPr lang="en-US" smtClean="0"/>
          </a:p>
          <a:p>
            <a:pPr>
              <a:spcBef>
                <a:spcPct val="0"/>
              </a:spcBef>
            </a:pPr>
            <a:r>
              <a:rPr lang="en-US" smtClean="0"/>
              <a:t>(poi non dire questa frase)</a:t>
            </a:r>
          </a:p>
          <a:p>
            <a:pPr>
              <a:spcBef>
                <a:spcPct val="0"/>
              </a:spcBef>
            </a:pPr>
            <a:r>
              <a:rPr lang="en-US" smtClean="0"/>
              <a:t>About 100 years later, also in England, electroplating was introduced. It required even less silver, which meant silverplate tea sets and the like could be marketed to the country’s emerging middle class.</a:t>
            </a:r>
            <a:endParaRPr lang="it-IT" smtClean="0"/>
          </a:p>
          <a:p>
            <a:pPr>
              <a:spcBef>
                <a:spcPct val="0"/>
              </a:spcBef>
            </a:pPr>
            <a:endParaRPr lang="it-IT" smtClean="0"/>
          </a:p>
          <a:p>
            <a:pPr>
              <a:spcBef>
                <a:spcPct val="0"/>
              </a:spcBef>
            </a:pPr>
            <a:endParaRPr lang="it-IT" smtClean="0"/>
          </a:p>
          <a:p>
            <a:pPr>
              <a:spcBef>
                <a:spcPct val="0"/>
              </a:spcBef>
            </a:pPr>
            <a:endParaRPr lang="it-IT" smtClean="0"/>
          </a:p>
        </p:txBody>
      </p:sp>
      <p:sp>
        <p:nvSpPr>
          <p:cNvPr id="6349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DCA35F-4CC1-4019-BCD7-D7CE2B45926F}" type="slidenum">
              <a:rPr lang="it-IT"/>
              <a:pPr fontAlgn="base">
                <a:spcBef>
                  <a:spcPct val="0"/>
                </a:spcBef>
                <a:spcAft>
                  <a:spcPct val="0"/>
                </a:spcAft>
              </a:pPr>
              <a:t>22</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451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Gold – oro</a:t>
            </a:r>
          </a:p>
          <a:p>
            <a:pPr>
              <a:spcBef>
                <a:spcPct val="0"/>
              </a:spcBef>
            </a:pPr>
            <a:endParaRPr lang="it-IT" smtClean="0"/>
          </a:p>
          <a:p>
            <a:pPr>
              <a:spcBef>
                <a:spcPct val="0"/>
              </a:spcBef>
            </a:pPr>
            <a:r>
              <a:rPr lang="it-IT" smtClean="0"/>
              <a:t>Role 1: QUATTROCIOCCHI</a:t>
            </a:r>
          </a:p>
          <a:p>
            <a:pPr>
              <a:spcBef>
                <a:spcPct val="0"/>
              </a:spcBef>
            </a:pPr>
            <a:r>
              <a:rPr lang="it-IT" smtClean="0"/>
              <a:t>The most expensive metal that we all know is: gold</a:t>
            </a:r>
          </a:p>
          <a:p>
            <a:pPr>
              <a:spcBef>
                <a:spcPct val="0"/>
              </a:spcBef>
            </a:pPr>
            <a:r>
              <a:rPr lang="it-IT" smtClean="0"/>
              <a:t>it is very </a:t>
            </a:r>
            <a:r>
              <a:rPr lang="it-IT" b="1" smtClean="0"/>
              <a:t>shiny</a:t>
            </a:r>
            <a:r>
              <a:rPr lang="it-IT" smtClean="0"/>
              <a:t> and makes most women happy !!!!!</a:t>
            </a:r>
          </a:p>
          <a:p>
            <a:pPr>
              <a:spcBef>
                <a:spcPct val="0"/>
              </a:spcBef>
            </a:pPr>
            <a:r>
              <a:rPr lang="en-US" smtClean="0"/>
              <a:t>Pure gold is so </a:t>
            </a:r>
            <a:r>
              <a:rPr lang="en-US" b="1" smtClean="0"/>
              <a:t>soft</a:t>
            </a:r>
            <a:r>
              <a:rPr lang="en-US" smtClean="0"/>
              <a:t> that you can shape it with your hands.</a:t>
            </a:r>
          </a:p>
          <a:p>
            <a:pPr>
              <a:spcBef>
                <a:spcPct val="0"/>
              </a:spcBef>
            </a:pPr>
            <a:r>
              <a:rPr lang="en-US" smtClean="0"/>
              <a:t>It is very </a:t>
            </a:r>
            <a:r>
              <a:rPr lang="en-US" b="1" smtClean="0"/>
              <a:t>malleable</a:t>
            </a:r>
            <a:r>
              <a:rPr lang="en-US" smtClean="0"/>
              <a:t> and </a:t>
            </a:r>
            <a:r>
              <a:rPr lang="en-US" b="1" smtClean="0"/>
              <a:t>ductile</a:t>
            </a:r>
            <a:r>
              <a:rPr lang="en-US" smtClean="0"/>
              <a:t> too, which is why most </a:t>
            </a:r>
            <a:r>
              <a:rPr lang="en-US" b="1" smtClean="0"/>
              <a:t>gold jewellery alloys </a:t>
            </a:r>
            <a:r>
              <a:rPr lang="en-US" smtClean="0"/>
              <a:t>actually contain a mixture of gold, silver and copper.</a:t>
            </a:r>
          </a:p>
          <a:p>
            <a:pPr>
              <a:spcBef>
                <a:spcPct val="0"/>
              </a:spcBef>
            </a:pPr>
            <a:r>
              <a:rPr lang="en-US" smtClean="0"/>
              <a:t>Even twenty-four carat gold contains some copper!</a:t>
            </a:r>
            <a:endParaRPr lang="it-IT" smtClean="0"/>
          </a:p>
        </p:txBody>
      </p:sp>
      <p:sp>
        <p:nvSpPr>
          <p:cNvPr id="6451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B926D2-5951-4C39-90C8-A699E5B8D56E}" type="slidenum">
              <a:rPr lang="it-IT"/>
              <a:pPr fontAlgn="base">
                <a:spcBef>
                  <a:spcPct val="0"/>
                </a:spcBef>
                <a:spcAft>
                  <a:spcPct val="0"/>
                </a:spcAft>
              </a:pPr>
              <a:t>23</a:t>
            </a:fld>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5539"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ANGELO MA</a:t>
            </a:r>
          </a:p>
          <a:p>
            <a:pPr>
              <a:spcBef>
                <a:spcPct val="0"/>
              </a:spcBef>
            </a:pPr>
            <a:r>
              <a:rPr lang="it-IT" smtClean="0"/>
              <a:t>This is another non ferrous metals: ZINC which is </a:t>
            </a:r>
          </a:p>
          <a:p>
            <a:pPr>
              <a:spcBef>
                <a:spcPct val="0"/>
              </a:spcBef>
            </a:pPr>
            <a:r>
              <a:rPr lang="it-IT" smtClean="0"/>
              <a:t>Very resistant to corrosion That is why It’s used for coating steel (rivestire oggetti d’acciaio)</a:t>
            </a:r>
          </a:p>
          <a:p>
            <a:pPr>
              <a:spcBef>
                <a:spcPct val="0"/>
              </a:spcBef>
            </a:pPr>
            <a:r>
              <a:rPr lang="it-IT" smtClean="0"/>
              <a:t>Most common nails (chiodi) are in zinc</a:t>
            </a:r>
          </a:p>
        </p:txBody>
      </p:sp>
      <p:sp>
        <p:nvSpPr>
          <p:cNvPr id="6554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9C0DEB-17F8-44D8-BB56-BC711C6DDCE5}" type="slidenum">
              <a:rPr lang="it-IT"/>
              <a:pPr fontAlgn="base">
                <a:spcBef>
                  <a:spcPct val="0"/>
                </a:spcBef>
                <a:spcAft>
                  <a:spcPct val="0"/>
                </a:spcAft>
              </a:pPr>
              <a:t>24</a:t>
            </a:fld>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656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Tin – stagno</a:t>
            </a:r>
          </a:p>
          <a:p>
            <a:pPr>
              <a:spcBef>
                <a:spcPct val="0"/>
              </a:spcBef>
            </a:pPr>
            <a:endParaRPr lang="it-IT" smtClean="0"/>
          </a:p>
          <a:p>
            <a:pPr>
              <a:spcBef>
                <a:spcPct val="0"/>
              </a:spcBef>
            </a:pPr>
            <a:r>
              <a:rPr lang="it-IT" smtClean="0"/>
              <a:t>ZONARELLI</a:t>
            </a:r>
          </a:p>
          <a:p>
            <a:pPr>
              <a:spcBef>
                <a:spcPct val="0"/>
              </a:spcBef>
            </a:pPr>
            <a:r>
              <a:rPr lang="it-IT" smtClean="0"/>
              <a:t>To conclude: Tin Is the most common and the cheapest non ferrous metal </a:t>
            </a:r>
          </a:p>
          <a:p>
            <a:pPr>
              <a:spcBef>
                <a:spcPct val="0"/>
              </a:spcBef>
            </a:pPr>
            <a:r>
              <a:rPr lang="it-IT" smtClean="0"/>
              <a:t>It is Extremely malleable, resistant to corrosion, very bright as much as silver ! But defenitely less expensive than silver !</a:t>
            </a:r>
          </a:p>
        </p:txBody>
      </p:sp>
      <p:sp>
        <p:nvSpPr>
          <p:cNvPr id="6656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39A19A-822D-44A6-B8F4-998DB12AE26A}" type="slidenum">
              <a:rPr lang="it-IT"/>
              <a:pPr fontAlgn="base">
                <a:spcBef>
                  <a:spcPct val="0"/>
                </a:spcBef>
                <a:spcAft>
                  <a:spcPct val="0"/>
                </a:spcAft>
              </a:pPr>
              <a:t>25</a:t>
            </a:fld>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758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ROSOLINI</a:t>
            </a:r>
          </a:p>
          <a:p>
            <a:pPr>
              <a:spcBef>
                <a:spcPct val="0"/>
              </a:spcBef>
            </a:pPr>
            <a:r>
              <a:rPr lang="it-IT" smtClean="0"/>
              <a:t>This tree is the so called copper alloy tree which tells us that There are more that 400 copper alloys !!!</a:t>
            </a:r>
          </a:p>
          <a:p>
            <a:pPr>
              <a:spcBef>
                <a:spcPct val="0"/>
              </a:spcBef>
            </a:pPr>
            <a:endParaRPr lang="it-IT" smtClean="0"/>
          </a:p>
          <a:p>
            <a:pPr>
              <a:spcBef>
                <a:spcPct val="0"/>
              </a:spcBef>
            </a:pPr>
            <a:r>
              <a:rPr lang="it-IT" smtClean="0"/>
              <a:t>Each one with its inner quality, good to be used for several productive processes and user friendly for the environment.</a:t>
            </a:r>
          </a:p>
          <a:p>
            <a:pPr>
              <a:spcBef>
                <a:spcPct val="0"/>
              </a:spcBef>
            </a:pPr>
            <a:r>
              <a:rPr lang="it-IT" smtClean="0"/>
              <a:t>(</a:t>
            </a:r>
            <a:r>
              <a:rPr lang="it-IT" smtClean="0">
                <a:solidFill>
                  <a:srgbClr val="000000"/>
                </a:solidFill>
                <a:latin typeface="Arial" charset="0"/>
              </a:rPr>
              <a:t>Ci sono più di 400 leghe di rame, ognuna con la sua unica combinazione di proprietà, per rispondere ad una determinata applicazione, processo produttivo e ambiente.)</a:t>
            </a:r>
            <a:endParaRPr lang="it-IT" smtClean="0"/>
          </a:p>
          <a:p>
            <a:pPr>
              <a:spcBef>
                <a:spcPct val="0"/>
              </a:spcBef>
            </a:pPr>
            <a:endParaRPr lang="it-IT" smtClean="0"/>
          </a:p>
        </p:txBody>
      </p:sp>
      <p:sp>
        <p:nvSpPr>
          <p:cNvPr id="6758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A2FEE3-CDBD-41C9-B004-66781E5B2CDF}" type="slidenum">
              <a:rPr lang="it-IT"/>
              <a:pPr fontAlgn="base">
                <a:spcBef>
                  <a:spcPct val="0"/>
                </a:spcBef>
                <a:spcAft>
                  <a:spcPct val="0"/>
                </a:spcAft>
              </a:pPr>
              <a:t>26</a:t>
            </a:fld>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861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ZONARELLI</a:t>
            </a:r>
          </a:p>
          <a:p>
            <a:pPr>
              <a:spcBef>
                <a:spcPct val="0"/>
              </a:spcBef>
            </a:pPr>
            <a:r>
              <a:rPr lang="it-IT" smtClean="0"/>
              <a:t>The most well known metals which belong to non ferrous alloys are: brass (ottone) , bronze (bronzo) and solder.</a:t>
            </a:r>
          </a:p>
          <a:p>
            <a:pPr>
              <a:spcBef>
                <a:spcPct val="0"/>
              </a:spcBef>
            </a:pPr>
            <a:r>
              <a:rPr lang="it-IT" smtClean="0"/>
              <a:t>The most common objects in brass are : the handles of he doors that we have in our homes</a:t>
            </a:r>
          </a:p>
          <a:p>
            <a:pPr>
              <a:spcBef>
                <a:spcPct val="0"/>
              </a:spcBef>
            </a:pPr>
            <a:r>
              <a:rPr lang="it-IT" smtClean="0"/>
              <a:t>Most statues that we can admire in the streets are made of bronze</a:t>
            </a:r>
          </a:p>
        </p:txBody>
      </p:sp>
      <p:sp>
        <p:nvSpPr>
          <p:cNvPr id="6861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895AA5-5072-4217-A494-E60D2E12EA0C}" type="slidenum">
              <a:rPr lang="it-IT"/>
              <a:pPr fontAlgn="base">
                <a:spcBef>
                  <a:spcPct val="0"/>
                </a:spcBef>
                <a:spcAft>
                  <a:spcPct val="0"/>
                </a:spcAft>
              </a:pPr>
              <a:t>27</a:t>
            </a:fld>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963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TONELLI</a:t>
            </a:r>
          </a:p>
          <a:p>
            <a:pPr>
              <a:spcBef>
                <a:spcPct val="0"/>
              </a:spcBef>
            </a:pPr>
            <a:r>
              <a:rPr lang="it-IT" smtClean="0"/>
              <a:t>Thanks to the participation to ECOMONDO FAIR , we have acquainted Gruppo Mirafiori </a:t>
            </a:r>
          </a:p>
          <a:p>
            <a:pPr>
              <a:spcBef>
                <a:spcPct val="0"/>
              </a:spcBef>
            </a:pPr>
            <a:r>
              <a:rPr lang="it-IT" smtClean="0"/>
              <a:t>Since the 1950’s this group has been </a:t>
            </a:r>
            <a:r>
              <a:rPr lang="it-IT" b="1" smtClean="0"/>
              <a:t>collecting, processing and suppling recycled metals to industry</a:t>
            </a:r>
            <a:r>
              <a:rPr lang="it-IT" smtClean="0"/>
              <a:t>.</a:t>
            </a:r>
          </a:p>
          <a:p>
            <a:pPr>
              <a:spcBef>
                <a:spcPct val="0"/>
              </a:spcBef>
            </a:pPr>
            <a:endParaRPr lang="it-IT" smtClean="0"/>
          </a:p>
          <a:p>
            <a:pPr>
              <a:spcBef>
                <a:spcPct val="0"/>
              </a:spcBef>
            </a:pPr>
            <a:r>
              <a:rPr lang="it-IT" smtClean="0"/>
              <a:t>Role 2: ZONARELLI</a:t>
            </a:r>
          </a:p>
          <a:p>
            <a:pPr>
              <a:spcBef>
                <a:spcPct val="0"/>
              </a:spcBef>
            </a:pPr>
            <a:r>
              <a:rPr lang="it-IT" smtClean="0"/>
              <a:t>Actuallu, They purchase: ferrous and non ferrous materials, but also  swift and safe industrial demolitions, as well as they collect and dispose lead batteries.</a:t>
            </a:r>
          </a:p>
          <a:p>
            <a:pPr>
              <a:spcBef>
                <a:spcPct val="0"/>
              </a:spcBef>
            </a:pPr>
            <a:endParaRPr lang="it-IT" smtClean="0"/>
          </a:p>
          <a:p>
            <a:pPr>
              <a:spcBef>
                <a:spcPct val="0"/>
              </a:spcBef>
            </a:pPr>
            <a:r>
              <a:rPr lang="it-IT" smtClean="0"/>
              <a:t>Role 3: ROSOLINI</a:t>
            </a:r>
          </a:p>
          <a:p>
            <a:pPr>
              <a:spcBef>
                <a:spcPct val="0"/>
              </a:spcBef>
            </a:pPr>
            <a:r>
              <a:rPr lang="it-IT" smtClean="0"/>
              <a:t> I happen to know  that Gruppo Mirafiori is headquartered in Bologna and that they have two facilities : one in Rome and one in Bologna.</a:t>
            </a:r>
          </a:p>
          <a:p>
            <a:pPr>
              <a:spcBef>
                <a:spcPct val="0"/>
              </a:spcBef>
            </a:pPr>
            <a:endParaRPr lang="it-IT" smtClean="0"/>
          </a:p>
          <a:p>
            <a:pPr>
              <a:spcBef>
                <a:spcPct val="0"/>
              </a:spcBef>
            </a:pPr>
            <a:r>
              <a:rPr lang="it-IT" smtClean="0"/>
              <a:t>Role 1: ZONARELLI</a:t>
            </a:r>
          </a:p>
          <a:p>
            <a:pPr>
              <a:spcBef>
                <a:spcPct val="0"/>
              </a:spcBef>
            </a:pPr>
            <a:r>
              <a:rPr lang="it-IT" smtClean="0"/>
              <a:t>Ehi how lucky we are to have this factory in our Region !</a:t>
            </a:r>
          </a:p>
          <a:p>
            <a:pPr>
              <a:spcBef>
                <a:spcPct val="0"/>
              </a:spcBef>
            </a:pPr>
            <a:endParaRPr lang="it-IT" smtClean="0"/>
          </a:p>
          <a:p>
            <a:pPr>
              <a:spcBef>
                <a:spcPct val="0"/>
              </a:spcBef>
            </a:pPr>
            <a:r>
              <a:rPr lang="it-IT" smtClean="0"/>
              <a:t>Role 2: Did you know that their customers are from premier Italian companies operating in the iron and steel and metallurgic industry.</a:t>
            </a:r>
          </a:p>
          <a:p>
            <a:pPr>
              <a:spcBef>
                <a:spcPct val="0"/>
              </a:spcBef>
            </a:pPr>
            <a:r>
              <a:rPr lang="it-IT" smtClean="0"/>
              <a:t>But they also have customers from all over the world !</a:t>
            </a:r>
          </a:p>
          <a:p>
            <a:pPr>
              <a:spcBef>
                <a:spcPct val="0"/>
              </a:spcBef>
            </a:pPr>
            <a:endParaRPr lang="it-IT" smtClean="0"/>
          </a:p>
          <a:p>
            <a:pPr>
              <a:spcBef>
                <a:spcPct val="0"/>
              </a:spcBef>
            </a:pPr>
            <a:r>
              <a:rPr lang="it-IT" smtClean="0"/>
              <a:t>Role 3: Through recycling we can still grow, by being green ! Therefore this factory is a golden opportunityto expand the marketby respecting and saving our planet </a:t>
            </a:r>
          </a:p>
          <a:p>
            <a:pPr>
              <a:spcBef>
                <a:spcPct val="0"/>
              </a:spcBef>
            </a:pPr>
            <a:endParaRPr lang="it-IT" smtClean="0"/>
          </a:p>
          <a:p>
            <a:pPr>
              <a:spcBef>
                <a:spcPct val="0"/>
              </a:spcBef>
            </a:pPr>
            <a:endParaRPr lang="it-IT" smtClean="0"/>
          </a:p>
        </p:txBody>
      </p:sp>
      <p:sp>
        <p:nvSpPr>
          <p:cNvPr id="6963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DC9F82-5A83-4794-8A01-C7D04ED0AFAB}" type="slidenum">
              <a:rPr lang="it-IT"/>
              <a:pPr fontAlgn="base">
                <a:spcBef>
                  <a:spcPct val="0"/>
                </a:spcBef>
                <a:spcAft>
                  <a:spcPct val="0"/>
                </a:spcAft>
              </a:pPr>
              <a:t>28</a:t>
            </a:fld>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0659"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VENTURI O ZAPPOLI</a:t>
            </a:r>
          </a:p>
          <a:p>
            <a:pPr>
              <a:spcBef>
                <a:spcPct val="0"/>
              </a:spcBef>
            </a:pPr>
            <a:r>
              <a:rPr lang="it-IT" smtClean="0"/>
              <a:t> If we re-use metals as well as other materials, we </a:t>
            </a:r>
            <a:r>
              <a:rPr lang="it-IT" b="1" smtClean="0"/>
              <a:t>reduce waste, THAT I S WHY  the most modern and environmentally friendly industries </a:t>
            </a:r>
            <a:r>
              <a:rPr lang="it-IT" smtClean="0"/>
              <a:t>  recycle them !!!</a:t>
            </a:r>
          </a:p>
          <a:p>
            <a:pPr>
              <a:spcBef>
                <a:spcPct val="0"/>
              </a:spcBef>
            </a:pPr>
            <a:endParaRPr lang="it-IT" smtClean="0"/>
          </a:p>
          <a:p>
            <a:pPr>
              <a:spcBef>
                <a:spcPct val="0"/>
              </a:spcBef>
            </a:pPr>
            <a:r>
              <a:rPr lang="it-IT" smtClean="0"/>
              <a:t>Role 2: ZONARELLI</a:t>
            </a:r>
          </a:p>
          <a:p>
            <a:pPr>
              <a:spcBef>
                <a:spcPct val="0"/>
              </a:spcBef>
            </a:pPr>
            <a:r>
              <a:rPr lang="it-IT" smtClean="0"/>
              <a:t>AMONG ALL METALS </a:t>
            </a:r>
            <a:r>
              <a:rPr lang="it-IT" b="1" smtClean="0"/>
              <a:t>copper</a:t>
            </a:r>
            <a:r>
              <a:rPr lang="it-IT" smtClean="0"/>
              <a:t> TOGETHER WITH ALUMINIUM ARE  the best recycled metaLS</a:t>
            </a:r>
          </a:p>
          <a:p>
            <a:pPr>
              <a:spcBef>
                <a:spcPct val="0"/>
              </a:spcBef>
            </a:pPr>
            <a:r>
              <a:rPr lang="en-US" smtClean="0"/>
              <a:t>it has been estimated that at least 80% of all copper ever mined is still in use or available for use  </a:t>
            </a:r>
          </a:p>
          <a:p>
            <a:pPr>
              <a:spcBef>
                <a:spcPct val="0"/>
              </a:spcBef>
            </a:pPr>
            <a:r>
              <a:rPr lang="en-US" smtClean="0"/>
              <a:t>Today, around 40% of Europe’s demand for copper is met by recycled material. </a:t>
            </a:r>
            <a:endParaRPr lang="it-IT" smtClean="0"/>
          </a:p>
        </p:txBody>
      </p:sp>
      <p:sp>
        <p:nvSpPr>
          <p:cNvPr id="7066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96E849-332D-4081-9E33-0B0F45FCA36B}" type="slidenum">
              <a:rPr lang="it-IT"/>
              <a:pPr fontAlgn="base">
                <a:spcBef>
                  <a:spcPct val="0"/>
                </a:spcBef>
                <a:spcAft>
                  <a:spcPct val="0"/>
                </a:spcAft>
              </a:pPr>
              <a:t>29</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403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 BRUNI</a:t>
            </a:r>
          </a:p>
          <a:p>
            <a:pPr>
              <a:spcBef>
                <a:spcPct val="0"/>
              </a:spcBef>
            </a:pPr>
            <a:r>
              <a:rPr lang="it-IT" smtClean="0"/>
              <a:t>Now let’s test your knowledge….Let’s see…</a:t>
            </a:r>
          </a:p>
          <a:p>
            <a:pPr>
              <a:spcBef>
                <a:spcPct val="0"/>
              </a:spcBef>
            </a:pPr>
            <a:r>
              <a:rPr lang="it-IT" smtClean="0"/>
              <a:t>Do you know what metals are ? </a:t>
            </a:r>
          </a:p>
          <a:p>
            <a:pPr>
              <a:spcBef>
                <a:spcPct val="0"/>
              </a:spcBef>
            </a:pPr>
            <a:r>
              <a:rPr lang="it-IT" smtClean="0"/>
              <a:t>And how many there are?      (inquadrare i metalli)</a:t>
            </a:r>
          </a:p>
          <a:p>
            <a:pPr>
              <a:spcBef>
                <a:spcPct val="0"/>
              </a:spcBef>
            </a:pPr>
            <a:endParaRPr lang="it-IT" smtClean="0"/>
          </a:p>
          <a:p>
            <a:pPr>
              <a:spcBef>
                <a:spcPct val="0"/>
              </a:spcBef>
            </a:pPr>
            <a:r>
              <a:rPr lang="it-IT" smtClean="0"/>
              <a:t>Role 2 : LEONARDO ROSOLINI</a:t>
            </a:r>
          </a:p>
          <a:p>
            <a:pPr>
              <a:spcBef>
                <a:spcPct val="0"/>
              </a:spcBef>
            </a:pPr>
            <a:r>
              <a:rPr lang="en-US" smtClean="0"/>
              <a:t>A </a:t>
            </a:r>
            <a:r>
              <a:rPr lang="en-US" b="1" i="1" smtClean="0"/>
              <a:t>metal</a:t>
            </a:r>
            <a:r>
              <a:rPr lang="en-US" smtClean="0"/>
              <a:t> is a material that is typically </a:t>
            </a:r>
            <a:r>
              <a:rPr lang="en-US" b="1" smtClean="0"/>
              <a:t>hard</a:t>
            </a:r>
            <a:r>
              <a:rPr lang="en-US" smtClean="0"/>
              <a:t> when it is in its solid state, </a:t>
            </a:r>
            <a:r>
              <a:rPr lang="en-US" b="1" smtClean="0"/>
              <a:t>opaque</a:t>
            </a:r>
            <a:r>
              <a:rPr lang="en-US" smtClean="0"/>
              <a:t>, </a:t>
            </a:r>
            <a:r>
              <a:rPr lang="en-US" b="1" smtClean="0"/>
              <a:t>shiny</a:t>
            </a:r>
            <a:r>
              <a:rPr lang="en-US" smtClean="0"/>
              <a:t>, and has </a:t>
            </a:r>
            <a:r>
              <a:rPr lang="en-US" b="1" smtClean="0"/>
              <a:t>good electrical and thermal conductivity</a:t>
            </a:r>
            <a:r>
              <a:rPr lang="en-US" smtClean="0"/>
              <a:t>. </a:t>
            </a:r>
            <a:endParaRPr lang="it-IT" smtClean="0"/>
          </a:p>
          <a:p>
            <a:pPr>
              <a:spcBef>
                <a:spcPct val="0"/>
              </a:spcBef>
            </a:pPr>
            <a:endParaRPr lang="it-IT" smtClean="0"/>
          </a:p>
          <a:p>
            <a:pPr>
              <a:spcBef>
                <a:spcPct val="0"/>
              </a:spcBef>
            </a:pPr>
            <a:r>
              <a:rPr lang="it-IT" smtClean="0"/>
              <a:t>Role 1: BRUNI</a:t>
            </a:r>
          </a:p>
          <a:p>
            <a:pPr>
              <a:spcBef>
                <a:spcPct val="0"/>
              </a:spcBef>
            </a:pPr>
            <a:r>
              <a:rPr lang="it-IT" smtClean="0"/>
              <a:t>you are a pure genius !!! You always know the answer !!</a:t>
            </a:r>
          </a:p>
          <a:p>
            <a:pPr>
              <a:spcBef>
                <a:spcPct val="0"/>
              </a:spcBef>
            </a:pPr>
            <a:endParaRPr lang="it-IT" smtClean="0"/>
          </a:p>
        </p:txBody>
      </p:sp>
      <p:sp>
        <p:nvSpPr>
          <p:cNvPr id="4403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CC7C81-9294-4F3C-815F-6AAC5B028542}" type="slidenum">
              <a:rPr lang="it-IT"/>
              <a:pPr fontAlgn="base">
                <a:spcBef>
                  <a:spcPct val="0"/>
                </a:spcBef>
                <a:spcAft>
                  <a:spcPct val="0"/>
                </a:spcAft>
              </a:pPr>
              <a:t>3</a:t>
            </a:fld>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lstStyle/>
          <a:p>
            <a:pPr fontAlgn="auto">
              <a:spcBef>
                <a:spcPts val="0"/>
              </a:spcBef>
              <a:spcAft>
                <a:spcPts val="0"/>
              </a:spcAft>
              <a:defRPr/>
            </a:pPr>
            <a:r>
              <a:rPr lang="it-IT" dirty="0" err="1"/>
              <a:t>Role</a:t>
            </a:r>
            <a:r>
              <a:rPr lang="it-IT" dirty="0"/>
              <a:t> 1 TONELLI</a:t>
            </a:r>
          </a:p>
          <a:p>
            <a:pPr fontAlgn="auto">
              <a:spcBef>
                <a:spcPts val="0"/>
              </a:spcBef>
              <a:spcAft>
                <a:spcPts val="0"/>
              </a:spcAft>
              <a:defRPr/>
            </a:pPr>
            <a:r>
              <a:rPr lang="it-IT" dirty="0" err="1"/>
              <a:t>Thanks</a:t>
            </a:r>
            <a:r>
              <a:rPr lang="it-IT" dirty="0"/>
              <a:t> to the re-cycling of 49 </a:t>
            </a:r>
            <a:r>
              <a:rPr lang="it-IT" dirty="0" err="1"/>
              <a:t>million</a:t>
            </a:r>
            <a:r>
              <a:rPr lang="it-IT" dirty="0"/>
              <a:t> </a:t>
            </a:r>
            <a:r>
              <a:rPr lang="it-IT" dirty="0" err="1"/>
              <a:t>tons</a:t>
            </a:r>
            <a:r>
              <a:rPr lang="it-IT" dirty="0"/>
              <a:t> of </a:t>
            </a:r>
            <a:r>
              <a:rPr lang="it-IT" dirty="0" err="1"/>
              <a:t>aluminium</a:t>
            </a:r>
            <a:r>
              <a:rPr lang="it-IT" dirty="0"/>
              <a:t> </a:t>
            </a:r>
            <a:r>
              <a:rPr lang="it-IT" dirty="0" err="1"/>
              <a:t>packages</a:t>
            </a:r>
            <a:r>
              <a:rPr lang="it-IT" dirty="0"/>
              <a:t> in 2016</a:t>
            </a:r>
          </a:p>
          <a:p>
            <a:pPr fontAlgn="auto">
              <a:spcBef>
                <a:spcPts val="0"/>
              </a:spcBef>
              <a:spcAft>
                <a:spcPts val="0"/>
              </a:spcAft>
              <a:defRPr/>
            </a:pPr>
            <a:r>
              <a:rPr lang="it-IT" dirty="0" err="1"/>
              <a:t>It</a:t>
            </a:r>
            <a:r>
              <a:rPr lang="it-IT" dirty="0"/>
              <a:t> </a:t>
            </a:r>
            <a:r>
              <a:rPr lang="it-IT" dirty="0" err="1"/>
              <a:t>has</a:t>
            </a:r>
            <a:r>
              <a:rPr lang="it-IT" dirty="0"/>
              <a:t> </a:t>
            </a:r>
            <a:r>
              <a:rPr lang="it-IT" dirty="0" err="1"/>
              <a:t>been</a:t>
            </a:r>
            <a:r>
              <a:rPr lang="it-IT" dirty="0"/>
              <a:t> </a:t>
            </a:r>
            <a:r>
              <a:rPr lang="it-IT" dirty="0" err="1"/>
              <a:t>possible</a:t>
            </a:r>
            <a:r>
              <a:rPr lang="it-IT" dirty="0"/>
              <a:t> to :</a:t>
            </a:r>
          </a:p>
          <a:p>
            <a:pPr marL="171450" indent="-171450" fontAlgn="auto">
              <a:spcBef>
                <a:spcPts val="0"/>
              </a:spcBef>
              <a:spcAft>
                <a:spcPts val="0"/>
              </a:spcAft>
              <a:buFontTx/>
              <a:buChar char="-"/>
              <a:defRPr/>
            </a:pPr>
            <a:r>
              <a:rPr lang="it-IT" b="1" dirty="0" err="1"/>
              <a:t>Avoid</a:t>
            </a:r>
            <a:r>
              <a:rPr lang="it-IT" b="1" dirty="0"/>
              <a:t> the </a:t>
            </a:r>
            <a:r>
              <a:rPr lang="it-IT" b="1" dirty="0" err="1"/>
              <a:t>emissions</a:t>
            </a:r>
            <a:r>
              <a:rPr lang="it-IT" b="1" dirty="0"/>
              <a:t> of 369million </a:t>
            </a:r>
            <a:r>
              <a:rPr lang="it-IT" b="1" dirty="0" err="1"/>
              <a:t>tons</a:t>
            </a:r>
            <a:r>
              <a:rPr lang="it-IT" b="1" dirty="0"/>
              <a:t> of </a:t>
            </a:r>
            <a:r>
              <a:rPr lang="it-IT" b="1" dirty="0" err="1"/>
              <a:t>greenhouse</a:t>
            </a:r>
            <a:r>
              <a:rPr lang="it-IT" b="1" dirty="0"/>
              <a:t> </a:t>
            </a:r>
            <a:r>
              <a:rPr lang="it-IT" b="1" dirty="0" err="1"/>
              <a:t>gasses</a:t>
            </a:r>
            <a:r>
              <a:rPr lang="it-IT" b="1" dirty="0"/>
              <a:t> (CO2)</a:t>
            </a:r>
          </a:p>
          <a:p>
            <a:pPr marL="171450" indent="-171450" fontAlgn="auto">
              <a:spcBef>
                <a:spcPts val="0"/>
              </a:spcBef>
              <a:spcAft>
                <a:spcPts val="0"/>
              </a:spcAft>
              <a:buFontTx/>
              <a:buChar char="-"/>
              <a:defRPr/>
            </a:pPr>
            <a:r>
              <a:rPr lang="it-IT" b="1" dirty="0"/>
              <a:t>Save over an </a:t>
            </a:r>
            <a:r>
              <a:rPr lang="it-IT" b="1" dirty="0" err="1"/>
              <a:t>equivalent</a:t>
            </a:r>
            <a:r>
              <a:rPr lang="it-IT" b="1" dirty="0"/>
              <a:t> of 159milliom ton of </a:t>
            </a:r>
            <a:r>
              <a:rPr lang="it-IT" b="1" dirty="0" err="1"/>
              <a:t>oil</a:t>
            </a:r>
            <a:r>
              <a:rPr lang="it-IT" b="1" dirty="0"/>
              <a:t> (</a:t>
            </a:r>
            <a:r>
              <a:rPr lang="it-IT" b="1" dirty="0" err="1"/>
              <a:t>pretrolium</a:t>
            </a:r>
            <a:r>
              <a:rPr lang="it-IT" b="1" dirty="0"/>
              <a:t>)</a:t>
            </a:r>
          </a:p>
          <a:p>
            <a:pPr fontAlgn="auto">
              <a:spcBef>
                <a:spcPts val="0"/>
              </a:spcBef>
              <a:spcAft>
                <a:spcPts val="0"/>
              </a:spcAft>
              <a:defRPr/>
            </a:pPr>
            <a:endParaRPr lang="it-IT" dirty="0"/>
          </a:p>
          <a:p>
            <a:pPr fontAlgn="auto">
              <a:spcBef>
                <a:spcPts val="0"/>
              </a:spcBef>
              <a:spcAft>
                <a:spcPts val="0"/>
              </a:spcAft>
              <a:defRPr/>
            </a:pPr>
            <a:r>
              <a:rPr lang="it-IT" dirty="0" err="1"/>
              <a:t>Role</a:t>
            </a:r>
            <a:r>
              <a:rPr lang="it-IT" dirty="0"/>
              <a:t> 2 ZONARELLI</a:t>
            </a:r>
          </a:p>
          <a:p>
            <a:pPr fontAlgn="auto">
              <a:spcBef>
                <a:spcPts val="0"/>
              </a:spcBef>
              <a:spcAft>
                <a:spcPts val="0"/>
              </a:spcAft>
              <a:defRPr/>
            </a:pPr>
            <a:r>
              <a:rPr lang="en-US" dirty="0" err="1"/>
              <a:t>Ciai</a:t>
            </a:r>
            <a:r>
              <a:rPr lang="en-US" dirty="0"/>
              <a:t> is the Italian </a:t>
            </a:r>
            <a:r>
              <a:rPr lang="en-US" b="1" dirty="0"/>
              <a:t>national consortium in charge of recycling aluminum packaging collection </a:t>
            </a:r>
            <a:r>
              <a:rPr lang="en-US" dirty="0"/>
              <a:t>from Italian municipalities through separate collection of municipal waste. </a:t>
            </a:r>
          </a:p>
          <a:p>
            <a:pPr fontAlgn="auto">
              <a:spcBef>
                <a:spcPts val="0"/>
              </a:spcBef>
              <a:spcAft>
                <a:spcPts val="0"/>
              </a:spcAft>
              <a:defRPr/>
            </a:pPr>
            <a:endParaRPr lang="en-US" dirty="0"/>
          </a:p>
          <a:p>
            <a:pPr fontAlgn="auto">
              <a:spcBef>
                <a:spcPts val="0"/>
              </a:spcBef>
              <a:spcAft>
                <a:spcPts val="0"/>
              </a:spcAft>
              <a:defRPr/>
            </a:pPr>
            <a:r>
              <a:rPr lang="en-US" dirty="0"/>
              <a:t>Role 3: CARASSITI</a:t>
            </a:r>
          </a:p>
          <a:p>
            <a:pPr fontAlgn="auto">
              <a:spcBef>
                <a:spcPts val="0"/>
              </a:spcBef>
              <a:spcAft>
                <a:spcPts val="0"/>
              </a:spcAft>
              <a:defRPr/>
            </a:pPr>
            <a:r>
              <a:rPr lang="en-US" dirty="0" err="1"/>
              <a:t>Ciai</a:t>
            </a:r>
            <a:r>
              <a:rPr lang="en-US" dirty="0"/>
              <a:t> launched in 2016 a campaign for the</a:t>
            </a:r>
            <a:r>
              <a:rPr lang="en-US" b="1" dirty="0"/>
              <a:t> collection, recovery and recycling of </a:t>
            </a:r>
            <a:r>
              <a:rPr lang="en-US" b="1" dirty="0" err="1"/>
              <a:t>aluminium</a:t>
            </a:r>
            <a:r>
              <a:rPr lang="en-US" b="1" dirty="0"/>
              <a:t> packaging</a:t>
            </a:r>
          </a:p>
          <a:p>
            <a:pPr fontAlgn="auto">
              <a:spcBef>
                <a:spcPts val="0"/>
              </a:spcBef>
              <a:spcAft>
                <a:spcPts val="0"/>
              </a:spcAft>
              <a:defRPr/>
            </a:pPr>
            <a:r>
              <a:rPr lang="en-US" b="1" dirty="0"/>
              <a:t>The 2016 was a very positive year</a:t>
            </a:r>
          </a:p>
          <a:p>
            <a:pPr fontAlgn="auto">
              <a:spcBef>
                <a:spcPts val="0"/>
              </a:spcBef>
              <a:spcAft>
                <a:spcPts val="0"/>
              </a:spcAft>
              <a:defRPr/>
            </a:pPr>
            <a:endParaRPr lang="en-US" b="1" dirty="0"/>
          </a:p>
          <a:p>
            <a:pPr fontAlgn="auto">
              <a:spcBef>
                <a:spcPts val="0"/>
              </a:spcBef>
              <a:spcAft>
                <a:spcPts val="0"/>
              </a:spcAft>
              <a:defRPr/>
            </a:pPr>
            <a:r>
              <a:rPr lang="en-US" b="1" dirty="0"/>
              <a:t>Role 4 GALEOTTI</a:t>
            </a:r>
          </a:p>
          <a:p>
            <a:pPr fontAlgn="auto">
              <a:spcBef>
                <a:spcPts val="0"/>
              </a:spcBef>
              <a:spcAft>
                <a:spcPts val="0"/>
              </a:spcAft>
              <a:defRPr/>
            </a:pPr>
            <a:r>
              <a:rPr lang="en-US" b="1" dirty="0"/>
              <a:t>If you are good at </a:t>
            </a:r>
            <a:r>
              <a:rPr lang="en-US" b="1" dirty="0" err="1"/>
              <a:t>Maths</a:t>
            </a:r>
            <a:r>
              <a:rPr lang="en-US" b="1" dirty="0"/>
              <a:t>, note some interesting numerical data</a:t>
            </a:r>
          </a:p>
          <a:p>
            <a:pPr fontAlgn="auto">
              <a:spcBef>
                <a:spcPts val="0"/>
              </a:spcBef>
              <a:spcAft>
                <a:spcPts val="0"/>
              </a:spcAft>
              <a:defRPr/>
            </a:pPr>
            <a:r>
              <a:rPr lang="en-US" b="1" dirty="0"/>
              <a:t>A total of 48,700 </a:t>
            </a:r>
            <a:r>
              <a:rPr lang="en-US" b="1" dirty="0" err="1"/>
              <a:t>tonnes</a:t>
            </a:r>
            <a:r>
              <a:rPr lang="en-US" b="1" dirty="0"/>
              <a:t> of </a:t>
            </a:r>
            <a:r>
              <a:rPr lang="en-US" b="1" dirty="0" err="1"/>
              <a:t>aluminium</a:t>
            </a:r>
            <a:r>
              <a:rPr lang="en-US" b="1" dirty="0"/>
              <a:t> packaging was recycled, </a:t>
            </a:r>
          </a:p>
          <a:p>
            <a:pPr fontAlgn="auto">
              <a:spcBef>
                <a:spcPts val="0"/>
              </a:spcBef>
              <a:spcAft>
                <a:spcPts val="0"/>
              </a:spcAft>
              <a:defRPr/>
            </a:pPr>
            <a:endParaRPr lang="en-US" b="1" dirty="0"/>
          </a:p>
          <a:p>
            <a:pPr fontAlgn="auto">
              <a:spcBef>
                <a:spcPts val="0"/>
              </a:spcBef>
              <a:spcAft>
                <a:spcPts val="0"/>
              </a:spcAft>
              <a:defRPr/>
            </a:pPr>
            <a:r>
              <a:rPr lang="en-US" b="1" dirty="0"/>
              <a:t>Role 5 ROSOLINI</a:t>
            </a:r>
          </a:p>
          <a:p>
            <a:pPr fontAlgn="auto">
              <a:spcBef>
                <a:spcPts val="0"/>
              </a:spcBef>
              <a:spcAft>
                <a:spcPts val="0"/>
              </a:spcAft>
              <a:defRPr/>
            </a:pPr>
            <a:r>
              <a:rPr lang="en-US" dirty="0"/>
              <a:t>The total quantity of </a:t>
            </a:r>
            <a:r>
              <a:rPr lang="en-US" dirty="0" err="1"/>
              <a:t>aluminium</a:t>
            </a:r>
            <a:r>
              <a:rPr lang="en-US" dirty="0"/>
              <a:t> waste recycled in 2016 was 927 tons.</a:t>
            </a:r>
          </a:p>
          <a:p>
            <a:pPr fontAlgn="auto">
              <a:spcBef>
                <a:spcPts val="0"/>
              </a:spcBef>
              <a:spcAft>
                <a:spcPts val="0"/>
              </a:spcAft>
              <a:defRPr/>
            </a:pPr>
            <a:r>
              <a:rPr lang="en-US" dirty="0"/>
              <a:t>This result was made possible by the participation of citizens and agreements reached between CIAL and local authorities.</a:t>
            </a:r>
          </a:p>
          <a:p>
            <a:pPr fontAlgn="auto">
              <a:spcBef>
                <a:spcPts val="0"/>
              </a:spcBef>
              <a:spcAft>
                <a:spcPts val="0"/>
              </a:spcAft>
              <a:defRPr/>
            </a:pPr>
            <a:endParaRPr lang="it-IT" dirty="0"/>
          </a:p>
        </p:txBody>
      </p:sp>
      <p:sp>
        <p:nvSpPr>
          <p:cNvPr id="7168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797CD28-6386-4F53-8E0C-DFED609E2BCA}" type="slidenum">
              <a:rPr lang="it-IT"/>
              <a:pPr fontAlgn="base">
                <a:spcBef>
                  <a:spcPct val="0"/>
                </a:spcBef>
                <a:spcAft>
                  <a:spcPct val="0"/>
                </a:spcAft>
              </a:pPr>
              <a:t>30</a:t>
            </a:fld>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lstStyle/>
          <a:p>
            <a:pPr fontAlgn="auto">
              <a:spcBef>
                <a:spcPts val="0"/>
              </a:spcBef>
              <a:spcAft>
                <a:spcPts val="0"/>
              </a:spcAft>
              <a:defRPr/>
            </a:pPr>
            <a:r>
              <a:rPr lang="it-IT" dirty="0" err="1"/>
              <a:t>Role</a:t>
            </a:r>
            <a:r>
              <a:rPr lang="it-IT" dirty="0"/>
              <a:t> 1 CAMPOLI O FANTI </a:t>
            </a:r>
          </a:p>
          <a:p>
            <a:pPr fontAlgn="auto">
              <a:spcBef>
                <a:spcPts val="0"/>
              </a:spcBef>
              <a:spcAft>
                <a:spcPts val="0"/>
              </a:spcAft>
              <a:defRPr/>
            </a:pPr>
            <a:r>
              <a:rPr lang="it-IT" dirty="0" err="1"/>
              <a:t>Modern</a:t>
            </a:r>
            <a:r>
              <a:rPr lang="it-IT" dirty="0"/>
              <a:t> bikes are </a:t>
            </a:r>
            <a:r>
              <a:rPr lang="it-IT" dirty="0" err="1"/>
              <a:t>mostly</a:t>
            </a:r>
            <a:r>
              <a:rPr lang="it-IT" dirty="0"/>
              <a:t> made of </a:t>
            </a:r>
            <a:r>
              <a:rPr lang="it-IT" dirty="0" err="1"/>
              <a:t>recycled</a:t>
            </a:r>
            <a:r>
              <a:rPr lang="it-IT" dirty="0"/>
              <a:t> </a:t>
            </a:r>
            <a:r>
              <a:rPr lang="it-IT" dirty="0" err="1"/>
              <a:t>aluminium</a:t>
            </a:r>
            <a:r>
              <a:rPr lang="it-IT" dirty="0"/>
              <a:t> </a:t>
            </a:r>
            <a:r>
              <a:rPr lang="it-IT" dirty="0" err="1"/>
              <a:t>which</a:t>
            </a:r>
            <a:r>
              <a:rPr lang="it-IT" dirty="0"/>
              <a:t> make </a:t>
            </a:r>
            <a:r>
              <a:rPr lang="it-IT" dirty="0" err="1"/>
              <a:t>them</a:t>
            </a:r>
            <a:r>
              <a:rPr lang="it-IT" dirty="0"/>
              <a:t>  </a:t>
            </a:r>
            <a:r>
              <a:rPr lang="it-IT" dirty="0" err="1"/>
              <a:t>very</a:t>
            </a:r>
            <a:r>
              <a:rPr lang="it-IT" dirty="0"/>
              <a:t> light and </a:t>
            </a:r>
            <a:r>
              <a:rPr lang="it-IT" dirty="0" err="1"/>
              <a:t>practical</a:t>
            </a:r>
            <a:r>
              <a:rPr lang="it-IT" dirty="0"/>
              <a:t> </a:t>
            </a:r>
          </a:p>
          <a:p>
            <a:pPr fontAlgn="auto">
              <a:spcBef>
                <a:spcPts val="0"/>
              </a:spcBef>
              <a:spcAft>
                <a:spcPts val="0"/>
              </a:spcAft>
              <a:defRPr/>
            </a:pPr>
            <a:endParaRPr lang="it-IT" dirty="0"/>
          </a:p>
          <a:p>
            <a:pPr fontAlgn="auto">
              <a:spcBef>
                <a:spcPts val="0"/>
              </a:spcBef>
              <a:spcAft>
                <a:spcPts val="0"/>
              </a:spcAft>
              <a:defRPr/>
            </a:pPr>
            <a:r>
              <a:rPr lang="it-IT" dirty="0" err="1"/>
              <a:t>Nowadays</a:t>
            </a:r>
            <a:r>
              <a:rPr lang="it-IT" dirty="0"/>
              <a:t> a high </a:t>
            </a:r>
            <a:r>
              <a:rPr lang="it-IT" dirty="0" err="1"/>
              <a:t>percentage</a:t>
            </a:r>
            <a:r>
              <a:rPr lang="it-IT" dirty="0"/>
              <a:t> of </a:t>
            </a:r>
            <a:r>
              <a:rPr lang="it-IT" dirty="0" err="1"/>
              <a:t>people</a:t>
            </a:r>
            <a:r>
              <a:rPr lang="it-IT" dirty="0"/>
              <a:t> use bikes to </a:t>
            </a:r>
            <a:r>
              <a:rPr lang="it-IT" dirty="0" err="1"/>
              <a:t>move</a:t>
            </a:r>
            <a:r>
              <a:rPr lang="it-IT" dirty="0"/>
              <a:t> </a:t>
            </a:r>
            <a:r>
              <a:rPr lang="it-IT" dirty="0" err="1"/>
              <a:t>around</a:t>
            </a:r>
            <a:r>
              <a:rPr lang="it-IT" dirty="0"/>
              <a:t> </a:t>
            </a:r>
            <a:r>
              <a:rPr lang="it-IT" dirty="0" err="1"/>
              <a:t>town</a:t>
            </a:r>
            <a:r>
              <a:rPr lang="it-IT" dirty="0"/>
              <a:t>.</a:t>
            </a:r>
          </a:p>
          <a:p>
            <a:pPr fontAlgn="auto">
              <a:spcBef>
                <a:spcPts val="0"/>
              </a:spcBef>
              <a:spcAft>
                <a:spcPts val="0"/>
              </a:spcAft>
              <a:defRPr/>
            </a:pPr>
            <a:r>
              <a:rPr lang="it-IT" dirty="0"/>
              <a:t>The benefits are </a:t>
            </a:r>
            <a:r>
              <a:rPr lang="it-IT" dirty="0" err="1"/>
              <a:t>several</a:t>
            </a:r>
            <a:r>
              <a:rPr lang="it-IT" dirty="0"/>
              <a:t> and to </a:t>
            </a:r>
            <a:r>
              <a:rPr lang="it-IT" dirty="0" err="1"/>
              <a:t>name</a:t>
            </a:r>
            <a:r>
              <a:rPr lang="it-IT" dirty="0"/>
              <a:t> </a:t>
            </a:r>
            <a:r>
              <a:rPr lang="it-IT" dirty="0" err="1"/>
              <a:t>but</a:t>
            </a:r>
            <a:r>
              <a:rPr lang="it-IT" dirty="0"/>
              <a:t> a </a:t>
            </a:r>
            <a:r>
              <a:rPr lang="it-IT" dirty="0" err="1"/>
              <a:t>few</a:t>
            </a:r>
            <a:r>
              <a:rPr lang="it-IT" dirty="0"/>
              <a:t>:</a:t>
            </a:r>
          </a:p>
          <a:p>
            <a:pPr marL="171450" indent="-171450" fontAlgn="auto">
              <a:spcBef>
                <a:spcPts val="0"/>
              </a:spcBef>
              <a:spcAft>
                <a:spcPts val="0"/>
              </a:spcAft>
              <a:buFontTx/>
              <a:buChar char="-"/>
              <a:defRPr/>
            </a:pPr>
            <a:r>
              <a:rPr lang="it-IT" dirty="0" err="1"/>
              <a:t>it’s</a:t>
            </a:r>
            <a:r>
              <a:rPr lang="it-IT" dirty="0"/>
              <a:t> </a:t>
            </a:r>
            <a:r>
              <a:rPr lang="it-IT" dirty="0" err="1"/>
              <a:t>good</a:t>
            </a:r>
            <a:r>
              <a:rPr lang="it-IT" dirty="0"/>
              <a:t> for </a:t>
            </a:r>
            <a:r>
              <a:rPr lang="it-IT" dirty="0" err="1"/>
              <a:t>people’s</a:t>
            </a:r>
            <a:r>
              <a:rPr lang="it-IT" dirty="0"/>
              <a:t> </a:t>
            </a:r>
            <a:r>
              <a:rPr lang="it-IT" dirty="0" err="1"/>
              <a:t>health</a:t>
            </a:r>
            <a:endParaRPr lang="it-IT" dirty="0"/>
          </a:p>
          <a:p>
            <a:pPr marL="171450" indent="-171450" fontAlgn="auto">
              <a:spcBef>
                <a:spcPts val="0"/>
              </a:spcBef>
              <a:spcAft>
                <a:spcPts val="0"/>
              </a:spcAft>
              <a:buFontTx/>
              <a:buChar char="-"/>
              <a:defRPr/>
            </a:pPr>
            <a:r>
              <a:rPr lang="it-IT" dirty="0" err="1"/>
              <a:t>It</a:t>
            </a:r>
            <a:r>
              <a:rPr lang="it-IT" dirty="0"/>
              <a:t> </a:t>
            </a:r>
            <a:r>
              <a:rPr lang="it-IT" dirty="0" err="1"/>
              <a:t>helps</a:t>
            </a:r>
            <a:r>
              <a:rPr lang="it-IT" dirty="0"/>
              <a:t> to </a:t>
            </a:r>
            <a:r>
              <a:rPr lang="it-IT" dirty="0" err="1"/>
              <a:t>keep</a:t>
            </a:r>
            <a:r>
              <a:rPr lang="it-IT" dirty="0"/>
              <a:t> the </a:t>
            </a:r>
            <a:r>
              <a:rPr lang="it-IT" dirty="0" err="1"/>
              <a:t>planet</a:t>
            </a:r>
            <a:r>
              <a:rPr lang="it-IT" dirty="0"/>
              <a:t> green and </a:t>
            </a:r>
            <a:r>
              <a:rPr lang="it-IT" dirty="0" err="1"/>
              <a:t>save</a:t>
            </a:r>
            <a:r>
              <a:rPr lang="it-IT" dirty="0"/>
              <a:t> </a:t>
            </a:r>
            <a:r>
              <a:rPr lang="it-IT" dirty="0" err="1"/>
              <a:t>it</a:t>
            </a:r>
            <a:endParaRPr lang="it-IT" dirty="0"/>
          </a:p>
          <a:p>
            <a:pPr fontAlgn="auto">
              <a:spcBef>
                <a:spcPts val="0"/>
              </a:spcBef>
              <a:spcAft>
                <a:spcPts val="0"/>
              </a:spcAft>
              <a:defRPr/>
            </a:pPr>
            <a:endParaRPr lang="it-IT" dirty="0"/>
          </a:p>
          <a:p>
            <a:pPr fontAlgn="auto">
              <a:spcBef>
                <a:spcPts val="0"/>
              </a:spcBef>
              <a:spcAft>
                <a:spcPts val="0"/>
              </a:spcAft>
              <a:defRPr/>
            </a:pPr>
            <a:r>
              <a:rPr lang="it-IT" dirty="0"/>
              <a:t>(Inquadratura dei ragazzi che se ne vanno in bicicletta con i docenti)</a:t>
            </a:r>
          </a:p>
          <a:p>
            <a:pPr fontAlgn="auto">
              <a:spcBef>
                <a:spcPts val="0"/>
              </a:spcBef>
              <a:spcAft>
                <a:spcPts val="0"/>
              </a:spcAft>
              <a:defRPr/>
            </a:pPr>
            <a:endParaRPr lang="it-IT" dirty="0"/>
          </a:p>
        </p:txBody>
      </p:sp>
      <p:sp>
        <p:nvSpPr>
          <p:cNvPr id="7270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F5C1C9-63B5-493D-AF3C-BFE50CA6BC6B}" type="slidenum">
              <a:rPr lang="it-IT"/>
              <a:pPr fontAlgn="base">
                <a:spcBef>
                  <a:spcPct val="0"/>
                </a:spcBef>
                <a:spcAft>
                  <a:spcPct val="0"/>
                </a:spcAft>
              </a:pPr>
              <a:t>31</a:t>
            </a:fld>
            <a:endParaRPr lang="it-I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373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CAMPOLI GIULIA</a:t>
            </a:r>
          </a:p>
          <a:p>
            <a:pPr>
              <a:spcBef>
                <a:spcPct val="0"/>
              </a:spcBef>
            </a:pPr>
            <a:r>
              <a:rPr lang="it-IT" smtClean="0"/>
              <a:t>We thank our teachers who have helped us to work on this scientific topic in an innovative and appealing way, that is to say by taking us to a Fair and also in a foreign language. </a:t>
            </a:r>
          </a:p>
          <a:p>
            <a:pPr>
              <a:spcBef>
                <a:spcPct val="0"/>
              </a:spcBef>
            </a:pPr>
            <a:endParaRPr lang="it-IT" smtClean="0"/>
          </a:p>
          <a:p>
            <a:pPr>
              <a:spcBef>
                <a:spcPct val="0"/>
              </a:spcBef>
            </a:pPr>
            <a:endParaRPr lang="it-IT" smtClean="0"/>
          </a:p>
          <a:p>
            <a:pPr>
              <a:spcBef>
                <a:spcPct val="0"/>
              </a:spcBef>
            </a:pPr>
            <a:r>
              <a:rPr lang="it-IT" smtClean="0"/>
              <a:t>NELL’AMBITO DEL PROGETTO </a:t>
            </a:r>
          </a:p>
          <a:p>
            <a:pPr>
              <a:spcBef>
                <a:spcPct val="0"/>
              </a:spcBef>
            </a:pPr>
            <a:r>
              <a:rPr lang="it-IT" smtClean="0"/>
              <a:t>LA PERFETTIBILITA’ DELLA DIDATTICA DELLE SCIENZE NATURALI IN LABORATORIO ED IN AULA</a:t>
            </a:r>
          </a:p>
          <a:p>
            <a:pPr>
              <a:spcBef>
                <a:spcPct val="0"/>
              </a:spcBef>
            </a:pPr>
            <a:endParaRPr lang="it-IT" smtClean="0"/>
          </a:p>
        </p:txBody>
      </p:sp>
      <p:sp>
        <p:nvSpPr>
          <p:cNvPr id="737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371A87-DC41-453D-9BD9-463DF55D3AE0}" type="slidenum">
              <a:rPr lang="it-IT"/>
              <a:pPr fontAlgn="base">
                <a:spcBef>
                  <a:spcPct val="0"/>
                </a:spcBef>
                <a:spcAft>
                  <a:spcPct val="0"/>
                </a:spcAft>
              </a:pPr>
              <a:t>32</a:t>
            </a:fld>
            <a:endParaRPr 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7475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a:p>
            <a:pPr>
              <a:spcBef>
                <a:spcPct val="0"/>
              </a:spcBef>
            </a:pPr>
            <a:r>
              <a:rPr lang="it-IT" smtClean="0"/>
              <a:t>ALUNNI</a:t>
            </a:r>
          </a:p>
          <a:p>
            <a:pPr>
              <a:spcBef>
                <a:spcPct val="0"/>
              </a:spcBef>
            </a:pPr>
            <a:r>
              <a:rPr lang="it-IT" smtClean="0"/>
              <a:t>NOMINATIVI</a:t>
            </a:r>
          </a:p>
          <a:p>
            <a:pPr>
              <a:spcBef>
                <a:spcPct val="0"/>
              </a:spcBef>
            </a:pPr>
            <a:r>
              <a:rPr lang="it-IT" smtClean="0"/>
              <a:t>ATOKO OSHIORAME ROBERTO BALLARINI FEDERICA BORTOLOTTI CATERINA BRUNI LEONARDO CALLEGARI BEATRICE CAMPOLI GIULIA CAMPOLI VERONICA MURIEL CARASSITI MARTINO ELIA MARTINA FANTI SIMONE FOLI MATILDE GALAZZI GIULIO GALEOTTI FABIO GHAZANFAR ALISHBA HAMWI SARA IACCARINO FABIO KARAEV AZNAUR MA ANGELO MAZZOTTI SERENA MINGHINI MARTINA QUATTROCIOCCHI CAMILLA ROSOLINI LEONARDO ROSSI TIZIANO TONELLI CATERINA VENTURI SAMUELE ZAPPOLI ENRICO ZONARELLI GIOVANNI </a:t>
            </a:r>
          </a:p>
          <a:p>
            <a:pPr>
              <a:spcBef>
                <a:spcPct val="0"/>
              </a:spcBef>
            </a:pPr>
            <a:endParaRPr lang="it-IT" smtClean="0"/>
          </a:p>
        </p:txBody>
      </p:sp>
      <p:sp>
        <p:nvSpPr>
          <p:cNvPr id="7475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D494ED-1E76-400B-834E-791F18E82958}" type="slidenum">
              <a:rPr lang="it-IT"/>
              <a:pPr fontAlgn="base">
                <a:spcBef>
                  <a:spcPct val="0"/>
                </a:spcBef>
                <a:spcAft>
                  <a:spcPct val="0"/>
                </a:spcAft>
              </a:pPr>
              <a:t>33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5059"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3 : GIULIA CAMPOLI</a:t>
            </a:r>
          </a:p>
          <a:p>
            <a:pPr>
              <a:spcBef>
                <a:spcPct val="0"/>
              </a:spcBef>
            </a:pPr>
            <a:r>
              <a:rPr lang="it-IT" smtClean="0"/>
              <a:t>Ehi,  I know some more about metals :</a:t>
            </a:r>
          </a:p>
          <a:p>
            <a:pPr>
              <a:spcBef>
                <a:spcPct val="0"/>
              </a:spcBef>
            </a:pPr>
            <a:r>
              <a:rPr lang="it-IT" smtClean="0"/>
              <a:t>Well, I know that METALS can be grouped in:</a:t>
            </a:r>
          </a:p>
          <a:p>
            <a:pPr>
              <a:spcBef>
                <a:spcPct val="0"/>
              </a:spcBef>
            </a:pPr>
            <a:r>
              <a:rPr lang="it-IT" b="1" smtClean="0"/>
              <a:t>FERROUS METALS that is to say containing iron</a:t>
            </a:r>
          </a:p>
          <a:p>
            <a:pPr>
              <a:spcBef>
                <a:spcPct val="0"/>
              </a:spcBef>
            </a:pPr>
            <a:r>
              <a:rPr lang="it-IT" smtClean="0"/>
              <a:t>and</a:t>
            </a:r>
          </a:p>
          <a:p>
            <a:pPr>
              <a:spcBef>
                <a:spcPct val="0"/>
              </a:spcBef>
            </a:pPr>
            <a:r>
              <a:rPr lang="it-IT" b="1" smtClean="0"/>
              <a:t>NON FERROUS METALS that is to say without iron</a:t>
            </a:r>
          </a:p>
          <a:p>
            <a:pPr>
              <a:spcBef>
                <a:spcPct val="0"/>
              </a:spcBef>
            </a:pPr>
            <a:r>
              <a:rPr lang="it-IT" smtClean="0"/>
              <a:t>As well as in :</a:t>
            </a:r>
          </a:p>
          <a:p>
            <a:pPr>
              <a:spcBef>
                <a:spcPct val="0"/>
              </a:spcBef>
            </a:pPr>
            <a:r>
              <a:rPr lang="it-IT" b="1" smtClean="0"/>
              <a:t>FERROUS ALLOYS</a:t>
            </a:r>
            <a:r>
              <a:rPr lang="it-IT" smtClean="0"/>
              <a:t> that ARE usually composed of 2 or more elements (metals)</a:t>
            </a:r>
          </a:p>
          <a:p>
            <a:pPr>
              <a:spcBef>
                <a:spcPct val="0"/>
              </a:spcBef>
            </a:pPr>
            <a:r>
              <a:rPr lang="it-IT" smtClean="0"/>
              <a:t>Did you know that ALLOYS  are usually used in MANIFACTURING ?</a:t>
            </a:r>
          </a:p>
          <a:p>
            <a:pPr>
              <a:spcBef>
                <a:spcPct val="0"/>
              </a:spcBef>
            </a:pPr>
            <a:endParaRPr lang="it-IT" smtClean="0"/>
          </a:p>
          <a:p>
            <a:pPr>
              <a:spcBef>
                <a:spcPct val="0"/>
              </a:spcBef>
            </a:pPr>
            <a:r>
              <a:rPr lang="it-IT" smtClean="0"/>
              <a:t>Role 5: CALLEGARI</a:t>
            </a:r>
          </a:p>
          <a:p>
            <a:pPr>
              <a:spcBef>
                <a:spcPct val="0"/>
              </a:spcBef>
            </a:pPr>
            <a:r>
              <a:rPr lang="it-IT" smtClean="0"/>
              <a:t>FERROUS METALS ARE METALS THAT CONSIST MOSTLY OF IRON AND SMALL AMOUNTS OF OTHER ELEMENTS</a:t>
            </a:r>
          </a:p>
          <a:p>
            <a:pPr>
              <a:spcBef>
                <a:spcPct val="0"/>
              </a:spcBef>
            </a:pPr>
            <a:endParaRPr lang="it-IT" smtClean="0"/>
          </a:p>
          <a:p>
            <a:pPr>
              <a:spcBef>
                <a:spcPct val="0"/>
              </a:spcBef>
            </a:pPr>
            <a:r>
              <a:rPr lang="it-IT" smtClean="0"/>
              <a:t>Role 1: BRUNI</a:t>
            </a:r>
          </a:p>
          <a:p>
            <a:pPr>
              <a:spcBef>
                <a:spcPct val="0"/>
              </a:spcBef>
            </a:pPr>
            <a:r>
              <a:rPr lang="it-IT" smtClean="0"/>
              <a:t>Well, well… here we are….. we have another genius in the group !</a:t>
            </a:r>
          </a:p>
          <a:p>
            <a:pPr>
              <a:spcBef>
                <a:spcPct val="0"/>
              </a:spcBef>
            </a:pPr>
            <a:endParaRPr lang="it-IT" smtClean="0"/>
          </a:p>
        </p:txBody>
      </p:sp>
      <p:sp>
        <p:nvSpPr>
          <p:cNvPr id="4506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438B46-C001-4358-B770-C7BE9C99B076}" type="slidenum">
              <a:rPr lang="it-IT"/>
              <a:pPr fontAlgn="base">
                <a:spcBef>
                  <a:spcPct val="0"/>
                </a:spcBef>
                <a:spcAft>
                  <a:spcPct val="0"/>
                </a:spcAft>
              </a:pPr>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6083"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 Role  1 BALLARINI</a:t>
            </a:r>
          </a:p>
          <a:p>
            <a:pPr>
              <a:spcBef>
                <a:spcPct val="0"/>
              </a:spcBef>
            </a:pPr>
            <a:r>
              <a:rPr lang="it-IT" smtClean="0"/>
              <a:t> Now let’s show you with an experiment why we say that metals can be grouped in 2 main categories</a:t>
            </a:r>
          </a:p>
          <a:p>
            <a:pPr>
              <a:spcBef>
                <a:spcPct val="0"/>
              </a:spcBef>
            </a:pPr>
            <a:endParaRPr lang="it-IT" smtClean="0"/>
          </a:p>
          <a:p>
            <a:pPr>
              <a:spcBef>
                <a:spcPct val="0"/>
              </a:spcBef>
            </a:pPr>
            <a:r>
              <a:rPr lang="it-IT" smtClean="0"/>
              <a:t>(telecamera inquadra studente che prendere la calamita ed attira solo parte degli oggetti metallici)</a:t>
            </a:r>
          </a:p>
          <a:p>
            <a:pPr>
              <a:spcBef>
                <a:spcPct val="0"/>
              </a:spcBef>
            </a:pPr>
            <a:r>
              <a:rPr lang="it-IT" smtClean="0"/>
              <a:t> </a:t>
            </a:r>
          </a:p>
          <a:p>
            <a:pPr>
              <a:spcBef>
                <a:spcPct val="0"/>
              </a:spcBef>
            </a:pPr>
            <a:r>
              <a:rPr lang="it-IT" smtClean="0"/>
              <a:t>Role 1: BALLARINI</a:t>
            </a:r>
          </a:p>
          <a:p>
            <a:pPr>
              <a:spcBef>
                <a:spcPct val="0"/>
              </a:spcBef>
            </a:pPr>
            <a:r>
              <a:rPr lang="it-IT" smtClean="0"/>
              <a:t>As you can see  the magnet has attracted only part of the objects and this is because they have ferrus inside ! </a:t>
            </a:r>
          </a:p>
          <a:p>
            <a:pPr>
              <a:spcBef>
                <a:spcPct val="0"/>
              </a:spcBef>
            </a:pPr>
            <a:r>
              <a:rPr lang="it-IT" smtClean="0"/>
              <a:t>So this proves that these objects (inquadrare gli altri oggetti non metallici) haven’t got any ferrus element, that isto say any iron.</a:t>
            </a:r>
          </a:p>
          <a:p>
            <a:pPr>
              <a:spcBef>
                <a:spcPct val="0"/>
              </a:spcBef>
            </a:pPr>
            <a:endParaRPr lang="it-IT" smtClean="0"/>
          </a:p>
          <a:p>
            <a:pPr>
              <a:spcBef>
                <a:spcPct val="0"/>
              </a:spcBef>
            </a:pPr>
            <a:r>
              <a:rPr lang="it-IT" smtClean="0"/>
              <a:t>Role 2: CALLEGARI</a:t>
            </a:r>
          </a:p>
          <a:p>
            <a:pPr>
              <a:spcBef>
                <a:spcPct val="0"/>
              </a:spcBef>
            </a:pPr>
            <a:r>
              <a:rPr lang="it-IT" smtClean="0"/>
              <a:t>Correct ! ….Elementary ! My dear Mr Watson !!!</a:t>
            </a:r>
          </a:p>
          <a:p>
            <a:pPr>
              <a:spcBef>
                <a:spcPct val="0"/>
              </a:spcBef>
            </a:pPr>
            <a:endParaRPr lang="it-IT" smtClean="0"/>
          </a:p>
        </p:txBody>
      </p:sp>
      <p:sp>
        <p:nvSpPr>
          <p:cNvPr id="4608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575104-4DA9-47C0-94D7-AB6AAB61B717}" type="slidenum">
              <a:rPr lang="it-IT"/>
              <a:pPr fontAlgn="base">
                <a:spcBef>
                  <a:spcPct val="0"/>
                </a:spcBef>
                <a:spcAft>
                  <a:spcPct val="0"/>
                </a:spcAft>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7107"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BORTOLOTTI</a:t>
            </a:r>
          </a:p>
          <a:p>
            <a:pPr>
              <a:spcBef>
                <a:spcPct val="0"/>
              </a:spcBef>
            </a:pPr>
            <a:r>
              <a:rPr lang="it-IT" smtClean="0"/>
              <a:t>So with this experiment we have demostrated that one of the main characteristic of ferrous metals is </a:t>
            </a:r>
            <a:r>
              <a:rPr lang="it-IT" b="1" smtClean="0"/>
              <a:t>MAGNETISM</a:t>
            </a:r>
            <a:r>
              <a:rPr lang="it-IT" smtClean="0"/>
              <a:t>.</a:t>
            </a:r>
          </a:p>
          <a:p>
            <a:pPr>
              <a:spcBef>
                <a:spcPct val="0"/>
              </a:spcBef>
            </a:pPr>
            <a:r>
              <a:rPr lang="it-IT" smtClean="0"/>
              <a:t>As a matter of fact, Ferrous metals can be picked up by a magnet</a:t>
            </a:r>
          </a:p>
          <a:p>
            <a:pPr>
              <a:spcBef>
                <a:spcPct val="0"/>
              </a:spcBef>
            </a:pPr>
            <a:endParaRPr lang="it-IT" smtClean="0"/>
          </a:p>
          <a:p>
            <a:pPr>
              <a:spcBef>
                <a:spcPct val="0"/>
              </a:spcBef>
            </a:pPr>
            <a:r>
              <a:rPr lang="it-IT" smtClean="0"/>
              <a:t>Role 2: CAMPOLI</a:t>
            </a:r>
          </a:p>
          <a:p>
            <a:pPr>
              <a:spcBef>
                <a:spcPct val="0"/>
              </a:spcBef>
            </a:pPr>
            <a:r>
              <a:rPr lang="it-IT" smtClean="0"/>
              <a:t>Well… Did you know that ferrous metals are also prone to rusting if exposed to moisture (umidità)?</a:t>
            </a:r>
          </a:p>
          <a:p>
            <a:pPr>
              <a:spcBef>
                <a:spcPct val="0"/>
              </a:spcBef>
            </a:pPr>
            <a:r>
              <a:rPr lang="it-IT" smtClean="0"/>
              <a:t>Therefore we can say that </a:t>
            </a:r>
            <a:r>
              <a:rPr lang="it-IT" b="1" smtClean="0"/>
              <a:t>Rusting</a:t>
            </a:r>
            <a:r>
              <a:rPr lang="it-IT" smtClean="0"/>
              <a:t> and </a:t>
            </a:r>
            <a:r>
              <a:rPr lang="it-IT" b="1" smtClean="0"/>
              <a:t>Magnetism</a:t>
            </a:r>
            <a:r>
              <a:rPr lang="it-IT" smtClean="0"/>
              <a:t> are typical characteristics </a:t>
            </a:r>
            <a:r>
              <a:rPr lang="it-IT" b="1" smtClean="0"/>
              <a:t>of Ferrous metals.</a:t>
            </a:r>
          </a:p>
          <a:p>
            <a:pPr>
              <a:spcBef>
                <a:spcPct val="0"/>
              </a:spcBef>
            </a:pPr>
            <a:r>
              <a:rPr lang="it-IT" smtClean="0"/>
              <a:t>both characteristics re due to the presence of iron in them.</a:t>
            </a:r>
          </a:p>
          <a:p>
            <a:pPr>
              <a:spcBef>
                <a:spcPct val="0"/>
              </a:spcBef>
            </a:pPr>
            <a:endParaRPr lang="it-IT" smtClean="0"/>
          </a:p>
          <a:p>
            <a:pPr>
              <a:spcBef>
                <a:spcPct val="0"/>
              </a:spcBef>
            </a:pPr>
            <a:r>
              <a:rPr lang="it-IT" smtClean="0"/>
              <a:t>RUST = RUGGINE</a:t>
            </a:r>
          </a:p>
          <a:p>
            <a:pPr>
              <a:spcBef>
                <a:spcPct val="0"/>
              </a:spcBef>
            </a:pPr>
            <a:r>
              <a:rPr lang="it-IT" smtClean="0"/>
              <a:t>RUSTING : Arrugginirsi</a:t>
            </a:r>
          </a:p>
          <a:p>
            <a:pPr>
              <a:spcBef>
                <a:spcPct val="0"/>
              </a:spcBef>
            </a:pPr>
            <a:endParaRPr lang="it-IT" smtClean="0"/>
          </a:p>
        </p:txBody>
      </p:sp>
      <p:sp>
        <p:nvSpPr>
          <p:cNvPr id="4710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4AE72C-A49E-41B9-B843-408127E048E9}" type="slidenum">
              <a:rPr lang="it-IT"/>
              <a:pPr fontAlgn="base">
                <a:spcBef>
                  <a:spcPct val="0"/>
                </a:spcBef>
                <a:spcAft>
                  <a:spcPct val="0"/>
                </a:spcAft>
              </a:pPr>
              <a:t>6</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8131"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ROSOLINI</a:t>
            </a:r>
          </a:p>
          <a:p>
            <a:pPr>
              <a:spcBef>
                <a:spcPct val="0"/>
              </a:spcBef>
            </a:pPr>
            <a:r>
              <a:rPr lang="it-IT" smtClean="0"/>
              <a:t>So let’s recap what are the properties of metals</a:t>
            </a:r>
          </a:p>
          <a:p>
            <a:pPr>
              <a:spcBef>
                <a:spcPct val="0"/>
              </a:spcBef>
            </a:pPr>
            <a:endParaRPr lang="it-IT" smtClean="0"/>
          </a:p>
          <a:p>
            <a:pPr>
              <a:spcBef>
                <a:spcPct val="0"/>
              </a:spcBef>
            </a:pPr>
            <a:r>
              <a:rPr lang="it-IT" smtClean="0"/>
              <a:t>Role 2: TONELLI</a:t>
            </a:r>
          </a:p>
          <a:p>
            <a:pPr>
              <a:spcBef>
                <a:spcPct val="0"/>
              </a:spcBef>
            </a:pPr>
            <a:r>
              <a:rPr lang="it-IT" smtClean="0"/>
              <a:t>leggere la slide </a:t>
            </a:r>
          </a:p>
        </p:txBody>
      </p:sp>
      <p:sp>
        <p:nvSpPr>
          <p:cNvPr id="481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FC942A-534B-47DF-8C87-7D223D497625}" type="slidenum">
              <a:rPr lang="it-IT"/>
              <a:pPr fontAlgn="base">
                <a:spcBef>
                  <a:spcPct val="0"/>
                </a:spcBef>
                <a:spcAft>
                  <a:spcPct val="0"/>
                </a:spcAft>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9155"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it-IT" smtClean="0"/>
              <a:t>Role 1: ROSOLINI</a:t>
            </a:r>
          </a:p>
          <a:p>
            <a:pPr>
              <a:spcBef>
                <a:spcPct val="0"/>
              </a:spcBef>
            </a:pPr>
            <a:r>
              <a:rPr lang="it-IT" smtClean="0"/>
              <a:t>are there amy more properties of metals?</a:t>
            </a:r>
          </a:p>
          <a:p>
            <a:pPr>
              <a:spcBef>
                <a:spcPct val="0"/>
              </a:spcBef>
            </a:pPr>
            <a:endParaRPr lang="it-IT" smtClean="0"/>
          </a:p>
          <a:p>
            <a:pPr>
              <a:spcBef>
                <a:spcPct val="0"/>
              </a:spcBef>
            </a:pPr>
            <a:r>
              <a:rPr lang="it-IT" smtClean="0"/>
              <a:t>Role 2 : TONELLI</a:t>
            </a:r>
          </a:p>
          <a:p>
            <a:pPr>
              <a:spcBef>
                <a:spcPct val="0"/>
              </a:spcBef>
            </a:pPr>
            <a:r>
              <a:rPr lang="it-IT" smtClean="0"/>
              <a:t>leggere la slide</a:t>
            </a:r>
          </a:p>
          <a:p>
            <a:pPr>
              <a:spcBef>
                <a:spcPct val="0"/>
              </a:spcBef>
            </a:pPr>
            <a:endParaRPr lang="it-IT" smtClean="0"/>
          </a:p>
        </p:txBody>
      </p:sp>
      <p:sp>
        <p:nvSpPr>
          <p:cNvPr id="4915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5415BF-74E1-4C7E-94EA-590EDBBF7548}" type="slidenum">
              <a:rPr lang="it-IT"/>
              <a:pPr fontAlgn="base">
                <a:spcBef>
                  <a:spcPct val="0"/>
                </a:spcBef>
                <a:spcAft>
                  <a:spcPct val="0"/>
                </a:spcAft>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lstStyle/>
          <a:p>
            <a:pPr fontAlgn="auto">
              <a:spcBef>
                <a:spcPts val="0"/>
              </a:spcBef>
              <a:spcAft>
                <a:spcPts val="0"/>
              </a:spcAft>
              <a:defRPr/>
            </a:pPr>
            <a:r>
              <a:rPr lang="it-IT" dirty="0" err="1"/>
              <a:t>Role</a:t>
            </a:r>
            <a:r>
              <a:rPr lang="it-IT" dirty="0"/>
              <a:t> 1: FANTI</a:t>
            </a:r>
          </a:p>
          <a:p>
            <a:pPr fontAlgn="auto">
              <a:spcBef>
                <a:spcPts val="0"/>
              </a:spcBef>
              <a:spcAft>
                <a:spcPts val="0"/>
              </a:spcAft>
              <a:defRPr/>
            </a:pPr>
            <a:r>
              <a:rPr lang="en-US" b="1" dirty="0"/>
              <a:t>Now let’s see in more details Ferrous Alloys</a:t>
            </a:r>
          </a:p>
          <a:p>
            <a:pPr fontAlgn="auto">
              <a:spcBef>
                <a:spcPts val="0"/>
              </a:spcBef>
              <a:spcAft>
                <a:spcPts val="0"/>
              </a:spcAft>
              <a:defRPr/>
            </a:pPr>
            <a:r>
              <a:rPr lang="en-US" dirty="0"/>
              <a:t>The ferrous alloys </a:t>
            </a:r>
            <a:r>
              <a:rPr lang="en-US" b="1" u="sng" dirty="0"/>
              <a:t>mostly</a:t>
            </a:r>
            <a:r>
              <a:rPr lang="en-US" dirty="0"/>
              <a:t> contain </a:t>
            </a:r>
            <a:r>
              <a:rPr lang="en-US" b="1" dirty="0"/>
              <a:t>Iron and</a:t>
            </a:r>
            <a:r>
              <a:rPr lang="en-US" dirty="0"/>
              <a:t>  they </a:t>
            </a:r>
            <a:r>
              <a:rPr lang="en-US" b="1" dirty="0"/>
              <a:t>also</a:t>
            </a:r>
            <a:r>
              <a:rPr lang="en-US" dirty="0"/>
              <a:t> have small amounts of </a:t>
            </a:r>
            <a:r>
              <a:rPr lang="en-US" b="1" dirty="0"/>
              <a:t>other metals or elements added</a:t>
            </a:r>
            <a:r>
              <a:rPr lang="en-US" dirty="0"/>
              <a:t>, to give the required properties.  </a:t>
            </a:r>
          </a:p>
          <a:p>
            <a:pPr fontAlgn="auto">
              <a:spcBef>
                <a:spcPts val="0"/>
              </a:spcBef>
              <a:spcAft>
                <a:spcPts val="0"/>
              </a:spcAft>
              <a:defRPr/>
            </a:pPr>
            <a:r>
              <a:rPr lang="en-US" dirty="0"/>
              <a:t>They are mostly made of iron and small </a:t>
            </a:r>
            <a:r>
              <a:rPr lang="en-US" dirty="0" err="1"/>
              <a:t>quatities</a:t>
            </a:r>
            <a:r>
              <a:rPr lang="en-US" dirty="0"/>
              <a:t> of other metals.</a:t>
            </a:r>
          </a:p>
          <a:p>
            <a:pPr fontAlgn="auto">
              <a:spcBef>
                <a:spcPts val="0"/>
              </a:spcBef>
              <a:spcAft>
                <a:spcPts val="0"/>
              </a:spcAft>
              <a:defRPr/>
            </a:pPr>
            <a:r>
              <a:rPr lang="en-US" dirty="0"/>
              <a:t>Ferrous Alloys are </a:t>
            </a:r>
            <a:r>
              <a:rPr lang="en-US" b="1" dirty="0"/>
              <a:t>magnetic</a:t>
            </a:r>
            <a:r>
              <a:rPr lang="en-US" dirty="0"/>
              <a:t> and give </a:t>
            </a:r>
            <a:r>
              <a:rPr lang="en-US" b="1" dirty="0"/>
              <a:t>little resistance to corrosion</a:t>
            </a:r>
            <a:r>
              <a:rPr lang="en-US" dirty="0"/>
              <a:t>.  </a:t>
            </a:r>
          </a:p>
          <a:p>
            <a:pPr fontAlgn="auto">
              <a:spcBef>
                <a:spcPts val="0"/>
              </a:spcBef>
              <a:spcAft>
                <a:spcPts val="0"/>
              </a:spcAft>
              <a:defRPr/>
            </a:pPr>
            <a:r>
              <a:rPr lang="en-US" dirty="0"/>
              <a:t>Ferrous Alloys include </a:t>
            </a:r>
          </a:p>
          <a:p>
            <a:pPr marL="171450" indent="-171450" fontAlgn="auto">
              <a:spcBef>
                <a:spcPts val="0"/>
              </a:spcBef>
              <a:spcAft>
                <a:spcPts val="0"/>
              </a:spcAft>
              <a:buFontTx/>
              <a:buChar char="-"/>
              <a:defRPr/>
            </a:pPr>
            <a:r>
              <a:rPr lang="en-US" dirty="0"/>
              <a:t>mild steel, </a:t>
            </a:r>
            <a:r>
              <a:rPr lang="it-IT" dirty="0"/>
              <a:t>(medium carbon </a:t>
            </a:r>
            <a:r>
              <a:rPr lang="it-IT" dirty="0" err="1"/>
              <a:t>steel</a:t>
            </a:r>
            <a:r>
              <a:rPr lang="it-IT" dirty="0"/>
              <a:t>)</a:t>
            </a:r>
          </a:p>
          <a:p>
            <a:pPr marL="171450" indent="-171450" fontAlgn="auto">
              <a:spcBef>
                <a:spcPts val="0"/>
              </a:spcBef>
              <a:spcAft>
                <a:spcPts val="0"/>
              </a:spcAft>
              <a:buFontTx/>
              <a:buChar char="-"/>
              <a:defRPr/>
            </a:pPr>
            <a:r>
              <a:rPr lang="en-US" dirty="0"/>
              <a:t>carbon steel, </a:t>
            </a:r>
          </a:p>
          <a:p>
            <a:pPr marL="171450" indent="-171450" fontAlgn="auto">
              <a:spcBef>
                <a:spcPts val="0"/>
              </a:spcBef>
              <a:spcAft>
                <a:spcPts val="0"/>
              </a:spcAft>
              <a:buFontTx/>
              <a:buChar char="-"/>
              <a:defRPr/>
            </a:pPr>
            <a:r>
              <a:rPr lang="en-US" dirty="0"/>
              <a:t>stainless steel, </a:t>
            </a:r>
          </a:p>
          <a:p>
            <a:pPr marL="171450" indent="-171450" fontAlgn="auto">
              <a:spcBef>
                <a:spcPts val="0"/>
              </a:spcBef>
              <a:spcAft>
                <a:spcPts val="0"/>
              </a:spcAft>
              <a:buFontTx/>
              <a:buChar char="-"/>
              <a:defRPr/>
            </a:pPr>
            <a:r>
              <a:rPr lang="en-US" dirty="0"/>
              <a:t>cast iron, </a:t>
            </a:r>
          </a:p>
          <a:p>
            <a:pPr marL="171450" indent="-171450" fontAlgn="auto">
              <a:spcBef>
                <a:spcPts val="0"/>
              </a:spcBef>
              <a:spcAft>
                <a:spcPts val="0"/>
              </a:spcAft>
              <a:buFontTx/>
              <a:buChar char="-"/>
              <a:defRPr/>
            </a:pPr>
            <a:r>
              <a:rPr lang="en-US" dirty="0"/>
              <a:t>and wrought iron. </a:t>
            </a:r>
            <a:endParaRPr lang="it-IT" dirty="0"/>
          </a:p>
          <a:p>
            <a:pPr fontAlgn="auto">
              <a:spcBef>
                <a:spcPts val="0"/>
              </a:spcBef>
              <a:spcAft>
                <a:spcPts val="0"/>
              </a:spcAft>
              <a:buFont typeface="Arial" pitchFamily="34" charset="0"/>
              <a:buNone/>
              <a:defRPr/>
            </a:pPr>
            <a:r>
              <a:rPr lang="it-IT" dirty="0"/>
              <a:t>  </a:t>
            </a:r>
          </a:p>
          <a:p>
            <a:pPr fontAlgn="auto">
              <a:spcBef>
                <a:spcPts val="0"/>
              </a:spcBef>
              <a:spcAft>
                <a:spcPts val="0"/>
              </a:spcAft>
              <a:buFont typeface="Arial" pitchFamily="34" charset="0"/>
              <a:buNone/>
              <a:defRPr/>
            </a:pPr>
            <a:r>
              <a:rPr lang="it-IT" dirty="0"/>
              <a:t>In </a:t>
            </a:r>
            <a:r>
              <a:rPr lang="it-IT" dirty="0" err="1"/>
              <a:t>this</a:t>
            </a:r>
            <a:r>
              <a:rPr lang="it-IT" dirty="0"/>
              <a:t> slide </a:t>
            </a:r>
            <a:r>
              <a:rPr lang="it-IT" dirty="0" err="1"/>
              <a:t>you</a:t>
            </a:r>
            <a:r>
              <a:rPr lang="it-IT" dirty="0"/>
              <a:t> can </a:t>
            </a:r>
            <a:r>
              <a:rPr lang="it-IT" dirty="0" err="1"/>
              <a:t>see</a:t>
            </a:r>
            <a:r>
              <a:rPr lang="it-IT" dirty="0"/>
              <a:t> the </a:t>
            </a:r>
            <a:r>
              <a:rPr lang="it-IT" dirty="0" err="1"/>
              <a:t>most</a:t>
            </a:r>
            <a:r>
              <a:rPr lang="it-IT" dirty="0"/>
              <a:t> common </a:t>
            </a:r>
            <a:r>
              <a:rPr lang="it-IT" dirty="0" err="1"/>
              <a:t>objects</a:t>
            </a:r>
            <a:r>
              <a:rPr lang="it-IT" dirty="0"/>
              <a:t> made of </a:t>
            </a:r>
            <a:r>
              <a:rPr lang="en-US" dirty="0"/>
              <a:t>iron-carbon alloys that is to say : iron + carbon metal.   </a:t>
            </a:r>
            <a:endParaRPr lang="it-IT" dirty="0"/>
          </a:p>
        </p:txBody>
      </p:sp>
      <p:sp>
        <p:nvSpPr>
          <p:cNvPr id="5018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5DF196-7F27-4244-B376-F4C183BC5E72}" type="slidenum">
              <a:rPr lang="it-IT"/>
              <a:pPr fontAlgn="base">
                <a:spcBef>
                  <a:spcPct val="0"/>
                </a:spcBef>
                <a:spcAft>
                  <a:spcPct val="0"/>
                </a:spcAft>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cxnSp>
        <p:nvCxnSpPr>
          <p:cNvPr id="4" name="Straight Connector 12"/>
          <p:cNvCxnSpPr/>
          <p:nvPr/>
        </p:nvCxnSpPr>
        <p:spPr>
          <a:xfrm flipV="1">
            <a:off x="8386763" y="5264150"/>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lstStyle>
            <a:lvl1pPr algn="r">
              <a:defRPr sz="5000" spc="200" baseline="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it-IT"/>
              <a:t>Fare clic per modificare lo stile del sottotitolo dello schema</a:t>
            </a:r>
            <a:endParaRPr lang="en-US" dirty="0"/>
          </a:p>
        </p:txBody>
      </p:sp>
      <p:sp>
        <p:nvSpPr>
          <p:cNvPr id="6" name="Date Placeholder 3"/>
          <p:cNvSpPr>
            <a:spLocks noGrp="1"/>
          </p:cNvSpPr>
          <p:nvPr>
            <p:ph type="dt" sz="half" idx="10"/>
          </p:nvPr>
        </p:nvSpPr>
        <p:spPr/>
        <p:txBody>
          <a:bodyPr/>
          <a:lstStyle>
            <a:lvl1pPr algn="l">
              <a:defRPr dirty="0"/>
            </a:lvl1pPr>
          </a:lstStyle>
          <a:p>
            <a:pPr>
              <a:defRPr/>
            </a:pPr>
            <a:fld id="{7F57AC74-02A4-413F-97A8-2A73C42C9285}" type="datetimeFigureOut">
              <a:rPr lang="en-US"/>
              <a:pPr>
                <a:defRPr/>
              </a:pPr>
              <a:t>6/11/2018</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D31AA70F-5F5F-4157-AA21-676A80BB3B93}"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54DCC98F-F56C-4BFE-8C74-0C79E2C6A092}" type="datetimeFigureOut">
              <a:rPr lang="en-US"/>
              <a:pPr>
                <a:defRPr/>
              </a:pPr>
              <a:t>6/11/2018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A39DE0-6B1E-43B9-BB34-CA66BEE00B43}"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cxnSp>
        <p:nvCxnSpPr>
          <p:cNvPr id="4" name="Straight Connector 6"/>
          <p:cNvCxnSpPr/>
          <p:nvPr/>
        </p:nvCxnSpPr>
        <p:spPr>
          <a:xfrm rot="5400000" flipV="1">
            <a:off x="10058400" y="5873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3"/>
          <p:cNvSpPr>
            <a:spLocks noGrp="1"/>
          </p:cNvSpPr>
          <p:nvPr>
            <p:ph type="dt" sz="half" idx="10"/>
          </p:nvPr>
        </p:nvSpPr>
        <p:spPr/>
        <p:txBody>
          <a:bodyPr/>
          <a:lstStyle>
            <a:lvl1pPr>
              <a:defRPr/>
            </a:lvl1pPr>
          </a:lstStyle>
          <a:p>
            <a:pPr>
              <a:defRPr/>
            </a:pPr>
            <a:fld id="{55F122D7-2D2C-41C2-9760-A80D7C4002A1}" type="datetimeFigureOut">
              <a:rPr lang="en-US"/>
              <a:pPr>
                <a:defRPr/>
              </a:pPr>
              <a:t>6/11/2018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AB9667-AC0C-4F5C-AA0F-14D2B6E39F1C}"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EED1D471-28D5-4490-86D3-8EE7E278EFBD}" type="datetimeFigureOut">
              <a:rPr lang="en-US"/>
              <a:pPr>
                <a:defRPr/>
              </a:pPr>
              <a:t>6/11/2018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3E2532-7D4F-49DA-B5AF-D61C73FC2428}"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cxnSp>
        <p:nvCxnSpPr>
          <p:cNvPr id="4" name="Straight Connector 11"/>
          <p:cNvCxnSpPr/>
          <p:nvPr/>
        </p:nvCxnSpPr>
        <p:spPr>
          <a:xfrm flipV="1">
            <a:off x="8386763" y="5264150"/>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lstStyle>
            <a:lvl1pPr algn="r">
              <a:defRPr sz="5000" b="0" spc="200" baseline="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6" name="Date Placeholder 3"/>
          <p:cNvSpPr>
            <a:spLocks noGrp="1"/>
          </p:cNvSpPr>
          <p:nvPr>
            <p:ph type="dt" sz="half" idx="10"/>
          </p:nvPr>
        </p:nvSpPr>
        <p:spPr/>
        <p:txBody>
          <a:bodyPr/>
          <a:lstStyle>
            <a:lvl1pPr>
              <a:defRPr/>
            </a:lvl1pPr>
          </a:lstStyle>
          <a:p>
            <a:pPr>
              <a:defRPr/>
            </a:pPr>
            <a:fld id="{6270233C-3057-4AE1-AD6F-DF8AB0ECFD35}" type="datetimeFigureOut">
              <a:rPr lang="en-US"/>
              <a:pPr>
                <a:defRPr/>
              </a:pPr>
              <a:t>6/11/2018</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3E9F9FDD-3D9E-4914-9E78-D2E45F0B9483}"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3"/>
          <p:cNvSpPr>
            <a:spLocks noGrp="1"/>
          </p:cNvSpPr>
          <p:nvPr>
            <p:ph type="dt" sz="half" idx="10"/>
          </p:nvPr>
        </p:nvSpPr>
        <p:spPr/>
        <p:txBody>
          <a:bodyPr/>
          <a:lstStyle>
            <a:lvl1pPr>
              <a:defRPr/>
            </a:lvl1pPr>
          </a:lstStyle>
          <a:p>
            <a:pPr>
              <a:defRPr/>
            </a:pPr>
            <a:fld id="{3B66596B-955E-498C-9AFC-2EC68DE977B3}" type="datetimeFigureOut">
              <a:rPr lang="en-US"/>
              <a:pPr>
                <a:defRPr/>
              </a:pPr>
              <a:t>6/11/2018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BA617-FCC5-405E-8012-204AAE60D376}"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024128" y="2967788"/>
            <a:ext cx="4754880" cy="3341572"/>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5990888" y="2967788"/>
            <a:ext cx="4754880" cy="3341572"/>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3"/>
          <p:cNvSpPr>
            <a:spLocks noGrp="1"/>
          </p:cNvSpPr>
          <p:nvPr>
            <p:ph type="dt" sz="half" idx="10"/>
          </p:nvPr>
        </p:nvSpPr>
        <p:spPr/>
        <p:txBody>
          <a:bodyPr/>
          <a:lstStyle>
            <a:lvl1pPr>
              <a:defRPr/>
            </a:lvl1pPr>
          </a:lstStyle>
          <a:p>
            <a:pPr>
              <a:defRPr/>
            </a:pPr>
            <a:fld id="{02FAC88C-7AFF-4E12-83A0-6AE5661DFB89}" type="datetimeFigureOut">
              <a:rPr lang="en-US"/>
              <a:pPr>
                <a:defRPr/>
              </a:pPr>
              <a:t>6/11/2018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13B2826-C0E1-4832-B8ED-95477301D36A}"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3"/>
          <p:cNvSpPr>
            <a:spLocks noGrp="1"/>
          </p:cNvSpPr>
          <p:nvPr>
            <p:ph type="dt" sz="half" idx="10"/>
          </p:nvPr>
        </p:nvSpPr>
        <p:spPr/>
        <p:txBody>
          <a:bodyPr/>
          <a:lstStyle>
            <a:lvl1pPr>
              <a:defRPr/>
            </a:lvl1pPr>
          </a:lstStyle>
          <a:p>
            <a:pPr>
              <a:defRPr/>
            </a:pPr>
            <a:fld id="{F2D1F902-5434-42C0-BFCD-8F5DBB3AF06C}" type="datetimeFigureOut">
              <a:rPr lang="en-US"/>
              <a:pPr>
                <a:defRPr/>
              </a:pPr>
              <a:t>6/11/2018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785E6BE-7EFA-42A5-878E-BA93FAC661B5}"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BA1FAD0-7483-459A-BCED-E2DE9A8042FD}" type="datetimeFigureOut">
              <a:rPr lang="en-US"/>
              <a:pPr>
                <a:defRPr/>
              </a:pPr>
              <a:t>6/11/2018</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C7B3E8C7-2CDD-4918-A19A-EA9BAA121AD5}"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3"/>
          <p:cNvSpPr>
            <a:spLocks noGrp="1"/>
          </p:cNvSpPr>
          <p:nvPr>
            <p:ph type="dt" sz="half" idx="10"/>
          </p:nvPr>
        </p:nvSpPr>
        <p:spPr/>
        <p:txBody>
          <a:bodyPr/>
          <a:lstStyle>
            <a:lvl1pPr>
              <a:defRPr/>
            </a:lvl1pPr>
          </a:lstStyle>
          <a:p>
            <a:pPr>
              <a:defRPr/>
            </a:pPr>
            <a:fld id="{AB9F32DF-4E3B-4CCC-A484-524214B28D5D}" type="datetimeFigureOut">
              <a:rPr lang="en-US"/>
              <a:pPr>
                <a:defRPr/>
              </a:pPr>
              <a:t>6/11/2018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204B112-8A05-450E-A71D-FCFE0F9ABE23}"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cxnSp>
        <p:nvCxnSpPr>
          <p:cNvPr id="5" name="Straight Connector 7"/>
          <p:cNvCxnSpPr/>
          <p:nvPr/>
        </p:nvCxnSpPr>
        <p:spPr>
          <a:xfrm flipV="1">
            <a:off x="8386763" y="5264150"/>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4960138"/>
            <a:ext cx="7772400" cy="1463040"/>
          </a:xfrm>
        </p:spPr>
        <p:txBody>
          <a:bodyPr/>
          <a:lstStyle>
            <a:lvl1pPr algn="r">
              <a:defRPr sz="5000" spc="200" baseline="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endParaRPr lang="en-US" noProof="0"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6" name="Date Placeholder 4"/>
          <p:cNvSpPr>
            <a:spLocks noGrp="1"/>
          </p:cNvSpPr>
          <p:nvPr>
            <p:ph type="dt" sz="half" idx="10"/>
          </p:nvPr>
        </p:nvSpPr>
        <p:spPr/>
        <p:txBody>
          <a:bodyPr/>
          <a:lstStyle>
            <a:lvl1pPr>
              <a:defRPr/>
            </a:lvl1pPr>
          </a:lstStyle>
          <a:p>
            <a:pPr>
              <a:defRPr/>
            </a:pPr>
            <a:fld id="{42DE6336-2507-424E-B995-D473BF39A1B6}" type="datetimeFigureOut">
              <a:rPr lang="en-US"/>
              <a:pPr>
                <a:defRPr/>
              </a:pPr>
              <a:t>6/11/2018</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CEF40E08-9AB7-41F2-9BF9-F70F2B09FFBA}"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4" name="Date Placeholder 3"/>
          <p:cNvSpPr>
            <a:spLocks noGrp="1"/>
          </p:cNvSpPr>
          <p:nvPr>
            <p:ph type="dt" sz="half" idx="2"/>
          </p:nvPr>
        </p:nvSpPr>
        <p:spPr>
          <a:xfrm>
            <a:off x="1023938" y="6470650"/>
            <a:ext cx="2154237" cy="274638"/>
          </a:xfrm>
          <a:prstGeom prst="rect">
            <a:avLst/>
          </a:prstGeom>
        </p:spPr>
        <p:txBody>
          <a:bodyPr vert="horz" lIns="91440" tIns="45720" rIns="91440" bIns="45720" rtlCol="0" anchor="ctr"/>
          <a:lstStyle>
            <a:lvl1pPr algn="l" fontAlgn="auto">
              <a:spcBef>
                <a:spcPts val="0"/>
              </a:spcBef>
              <a:spcAft>
                <a:spcPts val="0"/>
              </a:spcAft>
              <a:defRPr sz="1000" dirty="0">
                <a:solidFill>
                  <a:schemeClr val="tx1">
                    <a:lumMod val="95000"/>
                    <a:lumOff val="5000"/>
                  </a:schemeClr>
                </a:solidFill>
                <a:latin typeface="+mj-lt"/>
                <a:cs typeface="+mn-cs"/>
              </a:defRPr>
            </a:lvl1pPr>
          </a:lstStyle>
          <a:p>
            <a:pPr>
              <a:defRPr/>
            </a:pPr>
            <a:fld id="{B057ADA3-0D49-4154-A724-48BA4E0F7F83}" type="datetimeFigureOut">
              <a:rPr lang="en-US"/>
              <a:pPr>
                <a:defRPr/>
              </a:pPr>
              <a:t>6/11/2018</a:t>
            </a:fld>
            <a:endParaRPr lang="en-US"/>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dirty="0">
                <a:solidFill>
                  <a:schemeClr val="tx1">
                    <a:lumMod val="95000"/>
                    <a:lumOff val="5000"/>
                  </a:schemeClr>
                </a:solidFill>
                <a:latin typeface="+mj-lt"/>
                <a:cs typeface="+mn-cs"/>
              </a:defRPr>
            </a:lvl1pPr>
          </a:lstStyle>
          <a:p>
            <a:pPr>
              <a:defRPr/>
            </a:pPr>
            <a:endParaRPr lang="en-US"/>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lIns="91440" tIns="45720" rIns="91440" bIns="45720" rtlCol="0" anchor="ctr"/>
          <a:lstStyle>
            <a:lvl1pPr algn="l" fontAlgn="auto">
              <a:spcBef>
                <a:spcPts val="0"/>
              </a:spcBef>
              <a:spcAft>
                <a:spcPts val="0"/>
              </a:spcAft>
              <a:defRPr sz="1000" dirty="0">
                <a:solidFill>
                  <a:schemeClr val="tx1">
                    <a:lumMod val="95000"/>
                    <a:lumOff val="5000"/>
                  </a:schemeClr>
                </a:solidFill>
                <a:latin typeface="+mj-lt"/>
                <a:cs typeface="+mn-cs"/>
              </a:defRPr>
            </a:lvl1pPr>
          </a:lstStyle>
          <a:p>
            <a:pPr>
              <a:defRPr/>
            </a:pPr>
            <a:fld id="{D534D94E-B531-4BEF-BC9C-F64CD84CAFA3}" type="slidenum">
              <a:rPr lang="en-US"/>
              <a:pPr>
                <a:defRPr/>
              </a:pPr>
              <a:t>‹N›</a:t>
            </a:fld>
            <a:endParaRPr lang="en-US"/>
          </a:p>
        </p:txBody>
      </p:sp>
      <p:cxnSp>
        <p:nvCxnSpPr>
          <p:cNvPr id="8" name="Straight Connector 7"/>
          <p:cNvCxnSpPr/>
          <p:nvPr/>
        </p:nvCxnSpPr>
        <p:spPr>
          <a:xfrm flipV="1">
            <a:off x="762000" y="82708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2" r:id="rId1"/>
    <p:sldLayoutId id="2147483666" r:id="rId2"/>
    <p:sldLayoutId id="2147483673" r:id="rId3"/>
    <p:sldLayoutId id="2147483667" r:id="rId4"/>
    <p:sldLayoutId id="2147483668" r:id="rId5"/>
    <p:sldLayoutId id="2147483669" r:id="rId6"/>
    <p:sldLayoutId id="2147483674" r:id="rId7"/>
    <p:sldLayoutId id="2147483670" r:id="rId8"/>
    <p:sldLayoutId id="2147483675" r:id="rId9"/>
    <p:sldLayoutId id="2147483671" r:id="rId10"/>
    <p:sldLayoutId id="2147483676" r:id="rId11"/>
  </p:sldLayoutIdLst>
  <p:txStyles>
    <p:titleStyle>
      <a:lvl1pPr algn="l" rtl="0" fontAlgn="base">
        <a:lnSpc>
          <a:spcPct val="80000"/>
        </a:lnSpc>
        <a:spcBef>
          <a:spcPct val="0"/>
        </a:spcBef>
        <a:spcAft>
          <a:spcPct val="0"/>
        </a:spcAft>
        <a:defRPr sz="5000" kern="1200" cap="all" spc="100">
          <a:solidFill>
            <a:srgbClr val="0D0D0D"/>
          </a:solidFill>
          <a:latin typeface="+mj-lt"/>
          <a:ea typeface="+mj-ea"/>
          <a:cs typeface="+mj-cs"/>
        </a:defRPr>
      </a:lvl1pPr>
      <a:lvl2pPr algn="l" rtl="0" fontAlgn="base">
        <a:lnSpc>
          <a:spcPct val="80000"/>
        </a:lnSpc>
        <a:spcBef>
          <a:spcPct val="0"/>
        </a:spcBef>
        <a:spcAft>
          <a:spcPct val="0"/>
        </a:spcAft>
        <a:defRPr sz="5000">
          <a:solidFill>
            <a:srgbClr val="0D0D0D"/>
          </a:solidFill>
          <a:latin typeface="Tw Cen MT Condensed" pitchFamily="34" charset="0"/>
        </a:defRPr>
      </a:lvl2pPr>
      <a:lvl3pPr algn="l" rtl="0" fontAlgn="base">
        <a:lnSpc>
          <a:spcPct val="80000"/>
        </a:lnSpc>
        <a:spcBef>
          <a:spcPct val="0"/>
        </a:spcBef>
        <a:spcAft>
          <a:spcPct val="0"/>
        </a:spcAft>
        <a:defRPr sz="5000">
          <a:solidFill>
            <a:srgbClr val="0D0D0D"/>
          </a:solidFill>
          <a:latin typeface="Tw Cen MT Condensed" pitchFamily="34" charset="0"/>
        </a:defRPr>
      </a:lvl3pPr>
      <a:lvl4pPr algn="l" rtl="0" fontAlgn="base">
        <a:lnSpc>
          <a:spcPct val="80000"/>
        </a:lnSpc>
        <a:spcBef>
          <a:spcPct val="0"/>
        </a:spcBef>
        <a:spcAft>
          <a:spcPct val="0"/>
        </a:spcAft>
        <a:defRPr sz="5000">
          <a:solidFill>
            <a:srgbClr val="0D0D0D"/>
          </a:solidFill>
          <a:latin typeface="Tw Cen MT Condensed" pitchFamily="34" charset="0"/>
        </a:defRPr>
      </a:lvl4pPr>
      <a:lvl5pPr algn="l" rtl="0" fontAlgn="base">
        <a:lnSpc>
          <a:spcPct val="80000"/>
        </a:lnSpc>
        <a:spcBef>
          <a:spcPct val="0"/>
        </a:spcBef>
        <a:spcAft>
          <a:spcPct val="0"/>
        </a:spcAft>
        <a:defRPr sz="5000">
          <a:solidFill>
            <a:srgbClr val="0D0D0D"/>
          </a:solidFill>
          <a:latin typeface="Tw Cen MT Condensed" pitchFamily="34" charset="0"/>
        </a:defRPr>
      </a:lvl5pPr>
      <a:lvl6pPr marL="457200" algn="l" rtl="0" fontAlgn="base">
        <a:lnSpc>
          <a:spcPct val="80000"/>
        </a:lnSpc>
        <a:spcBef>
          <a:spcPct val="0"/>
        </a:spcBef>
        <a:spcAft>
          <a:spcPct val="0"/>
        </a:spcAft>
        <a:defRPr sz="5000">
          <a:solidFill>
            <a:srgbClr val="0D0D0D"/>
          </a:solidFill>
          <a:latin typeface="Tw Cen MT Condensed" pitchFamily="34" charset="0"/>
        </a:defRPr>
      </a:lvl6pPr>
      <a:lvl7pPr marL="914400" algn="l" rtl="0" fontAlgn="base">
        <a:lnSpc>
          <a:spcPct val="80000"/>
        </a:lnSpc>
        <a:spcBef>
          <a:spcPct val="0"/>
        </a:spcBef>
        <a:spcAft>
          <a:spcPct val="0"/>
        </a:spcAft>
        <a:defRPr sz="5000">
          <a:solidFill>
            <a:srgbClr val="0D0D0D"/>
          </a:solidFill>
          <a:latin typeface="Tw Cen MT Condensed" pitchFamily="34" charset="0"/>
        </a:defRPr>
      </a:lvl7pPr>
      <a:lvl8pPr marL="1371600" algn="l" rtl="0" fontAlgn="base">
        <a:lnSpc>
          <a:spcPct val="80000"/>
        </a:lnSpc>
        <a:spcBef>
          <a:spcPct val="0"/>
        </a:spcBef>
        <a:spcAft>
          <a:spcPct val="0"/>
        </a:spcAft>
        <a:defRPr sz="5000">
          <a:solidFill>
            <a:srgbClr val="0D0D0D"/>
          </a:solidFill>
          <a:latin typeface="Tw Cen MT Condensed" pitchFamily="34" charset="0"/>
        </a:defRPr>
      </a:lvl8pPr>
      <a:lvl9pPr marL="1828800" algn="l" rtl="0" fontAlgn="base">
        <a:lnSpc>
          <a:spcPct val="80000"/>
        </a:lnSpc>
        <a:spcBef>
          <a:spcPct val="0"/>
        </a:spcBef>
        <a:spcAft>
          <a:spcPct val="0"/>
        </a:spcAft>
        <a:defRPr sz="5000">
          <a:solidFill>
            <a:srgbClr val="0D0D0D"/>
          </a:solidFill>
          <a:latin typeface="Tw Cen MT Condensed" pitchFamily="34" charset="0"/>
        </a:defRPr>
      </a:lvl9pPr>
    </p:titleStyle>
    <p:bodyStyle>
      <a:lvl1pPr marL="90488" indent="-90488" algn="l" rtl="0" fontAlgn="base">
        <a:lnSpc>
          <a:spcPct val="90000"/>
        </a:lnSpc>
        <a:spcBef>
          <a:spcPts val="1200"/>
        </a:spcBef>
        <a:spcAft>
          <a:spcPts val="200"/>
        </a:spcAft>
        <a:buClr>
          <a:schemeClr val="accent1"/>
        </a:buClr>
        <a:buSzPct val="100000"/>
        <a:buFont typeface="Tw Cen MT" pitchFamily="34" charset="0"/>
        <a:buChar char=" "/>
        <a:defRPr sz="2200" kern="1200">
          <a:solidFill>
            <a:schemeClr val="tx1"/>
          </a:solidFill>
          <a:latin typeface="+mn-lt"/>
          <a:ea typeface="+mn-ea"/>
          <a:cs typeface="+mn-cs"/>
        </a:defRPr>
      </a:lvl1pPr>
      <a:lvl2pPr marL="265113" indent="-136525" algn="l" rtl="0" fontAlgn="base">
        <a:lnSpc>
          <a:spcPct val="90000"/>
        </a:lnSpc>
        <a:spcBef>
          <a:spcPts val="200"/>
        </a:spcBef>
        <a:spcAft>
          <a:spcPts val="400"/>
        </a:spcAft>
        <a:buClr>
          <a:schemeClr val="accent1"/>
        </a:buClr>
        <a:buFont typeface="Wingdings 3" pitchFamily="18" charset="2"/>
        <a:buChar char=""/>
        <a:defRPr kern="1200">
          <a:solidFill>
            <a:schemeClr val="tx1"/>
          </a:solidFill>
          <a:latin typeface="+mn-lt"/>
          <a:ea typeface="+mn-ea"/>
          <a:cs typeface="+mn-cs"/>
        </a:defRPr>
      </a:lvl2pPr>
      <a:lvl3pPr marL="447675" indent="-136525" algn="l" rtl="0" fontAlgn="base">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3725" indent="-136525" algn="l" rtl="0" fontAlgn="base">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6288" indent="-136525" algn="l" rtl="0" fontAlgn="base">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s://www.google.it/search?q=skyscrapers&amp;spell=1&amp;sa=X&amp;ved=0ahUKEwjskJDWjvbYAhVEkRQKHYU4DfYQBQgkKAA"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ctrTitle"/>
          </p:nvPr>
        </p:nvSpPr>
        <p:spPr>
          <a:xfrm>
            <a:off x="0" y="4648200"/>
            <a:ext cx="7772400" cy="1463675"/>
          </a:xfrm>
        </p:spPr>
        <p:txBody>
          <a:bodyPr/>
          <a:lstStyle/>
          <a:p>
            <a:pPr fontAlgn="auto">
              <a:spcAft>
                <a:spcPts val="0"/>
              </a:spcAft>
              <a:defRPr/>
            </a:pPr>
            <a:r>
              <a:rPr lang="it-IT" dirty="0">
                <a:solidFill>
                  <a:schemeClr val="tx1">
                    <a:lumMod val="95000"/>
                    <a:lumOff val="5000"/>
                  </a:schemeClr>
                </a:solidFill>
              </a:rPr>
              <a:t>The Long life </a:t>
            </a:r>
            <a:r>
              <a:rPr lang="it-IT" dirty="0" err="1">
                <a:solidFill>
                  <a:schemeClr val="tx1">
                    <a:lumMod val="95000"/>
                    <a:lumOff val="5000"/>
                  </a:schemeClr>
                </a:solidFill>
              </a:rPr>
              <a:t>cycle</a:t>
            </a:r>
            <a:r>
              <a:rPr lang="it-IT" dirty="0">
                <a:solidFill>
                  <a:schemeClr val="tx1">
                    <a:lumMod val="95000"/>
                    <a:lumOff val="5000"/>
                  </a:schemeClr>
                </a:solidFill>
              </a:rPr>
              <a:t> of </a:t>
            </a:r>
            <a:r>
              <a:rPr lang="it-IT" dirty="0" err="1">
                <a:solidFill>
                  <a:schemeClr val="tx1">
                    <a:lumMod val="95000"/>
                    <a:lumOff val="5000"/>
                  </a:schemeClr>
                </a:solidFill>
              </a:rPr>
              <a:t>metals</a:t>
            </a:r>
            <a:r>
              <a:rPr lang="it-IT" dirty="0">
                <a:solidFill>
                  <a:schemeClr val="tx1">
                    <a:lumMod val="95000"/>
                    <a:lumOff val="5000"/>
                  </a:schemeClr>
                </a:solidFill>
              </a:rPr>
              <a:t> &amp; re-cycling</a:t>
            </a:r>
          </a:p>
        </p:txBody>
      </p:sp>
      <p:sp>
        <p:nvSpPr>
          <p:cNvPr id="3" name="Sottotitolo 2">
            <a:extLst>
              <a:ext uri="{FF2B5EF4-FFF2-40B4-BE49-F238E27FC236}"/>
            </a:extLst>
          </p:cNvPr>
          <p:cNvSpPr>
            <a:spLocks noGrp="1"/>
          </p:cNvSpPr>
          <p:nvPr>
            <p:ph type="subTitle" idx="1"/>
          </p:nvPr>
        </p:nvSpPr>
        <p:spPr>
          <a:xfrm>
            <a:off x="7878763" y="4668838"/>
            <a:ext cx="4313237" cy="2189162"/>
          </a:xfrm>
        </p:spPr>
        <p:txBody>
          <a:bodyPr rtlCol="0">
            <a:normAutofit lnSpcReduction="10000"/>
          </a:bodyPr>
          <a:lstStyle/>
          <a:p>
            <a:pPr fontAlgn="auto">
              <a:defRPr/>
            </a:pPr>
            <a:endParaRPr lang="it-IT" dirty="0"/>
          </a:p>
          <a:p>
            <a:pPr fontAlgn="auto">
              <a:defRPr/>
            </a:pPr>
            <a:r>
              <a:rPr lang="it-IT" dirty="0" err="1"/>
              <a:t>Teachers</a:t>
            </a:r>
            <a:r>
              <a:rPr lang="it-IT" dirty="0"/>
              <a:t> </a:t>
            </a:r>
            <a:r>
              <a:rPr lang="it-IT" dirty="0" err="1"/>
              <a:t>involved</a:t>
            </a:r>
            <a:r>
              <a:rPr lang="it-IT" dirty="0"/>
              <a:t>:</a:t>
            </a:r>
          </a:p>
          <a:p>
            <a:pPr fontAlgn="auto">
              <a:defRPr/>
            </a:pPr>
            <a:r>
              <a:rPr lang="it-IT" dirty="0"/>
              <a:t>English </a:t>
            </a:r>
            <a:r>
              <a:rPr lang="it-IT" dirty="0" err="1"/>
              <a:t>Teacher</a:t>
            </a:r>
            <a:r>
              <a:rPr lang="it-IT" dirty="0"/>
              <a:t> Abate Alessandra (</a:t>
            </a:r>
            <a:r>
              <a:rPr lang="it-IT" dirty="0" err="1"/>
              <a:t>Clil</a:t>
            </a:r>
            <a:r>
              <a:rPr lang="it-IT" dirty="0"/>
              <a:t>)</a:t>
            </a:r>
          </a:p>
          <a:p>
            <a:pPr fontAlgn="auto">
              <a:defRPr/>
            </a:pPr>
            <a:r>
              <a:rPr lang="it-IT" dirty="0"/>
              <a:t>Science </a:t>
            </a:r>
            <a:r>
              <a:rPr lang="it-IT" dirty="0" err="1" smtClean="0"/>
              <a:t>Teacher</a:t>
            </a:r>
            <a:r>
              <a:rPr lang="it-IT" dirty="0" smtClean="0"/>
              <a:t> </a:t>
            </a:r>
            <a:r>
              <a:rPr lang="it-IT" dirty="0"/>
              <a:t>Bonfatti Elisabetta</a:t>
            </a:r>
          </a:p>
          <a:p>
            <a:pPr fontAlgn="auto">
              <a:defRPr/>
            </a:pPr>
            <a:r>
              <a:rPr lang="it-IT" dirty="0"/>
              <a:t>Science </a:t>
            </a:r>
            <a:r>
              <a:rPr lang="it-IT" dirty="0" err="1"/>
              <a:t>Teacher</a:t>
            </a:r>
            <a:r>
              <a:rPr lang="it-IT" dirty="0"/>
              <a:t> </a:t>
            </a:r>
            <a:r>
              <a:rPr lang="it-IT" dirty="0" smtClean="0"/>
              <a:t>Conti </a:t>
            </a:r>
            <a:r>
              <a:rPr lang="it-IT" dirty="0"/>
              <a:t>Franca</a:t>
            </a:r>
          </a:p>
          <a:p>
            <a:pPr fontAlgn="auto">
              <a:defRPr/>
            </a:pPr>
            <a:r>
              <a:rPr lang="it-IT" dirty="0"/>
              <a:t>Art </a:t>
            </a:r>
            <a:r>
              <a:rPr lang="it-IT" dirty="0" err="1"/>
              <a:t>Teacher</a:t>
            </a:r>
            <a:r>
              <a:rPr lang="it-IT" dirty="0"/>
              <a:t> </a:t>
            </a:r>
            <a:r>
              <a:rPr lang="it-IT" dirty="0" err="1" smtClean="0"/>
              <a:t>Cantelli</a:t>
            </a:r>
            <a:r>
              <a:rPr lang="it-IT" dirty="0" smtClean="0"/>
              <a:t> </a:t>
            </a:r>
            <a:r>
              <a:rPr lang="it-IT" dirty="0"/>
              <a:t>Marco</a:t>
            </a:r>
          </a:p>
          <a:p>
            <a:pPr fontAlgn="auto">
              <a:defRPr/>
            </a:pPr>
            <a:r>
              <a:rPr lang="it-IT" dirty="0"/>
              <a:t>Science </a:t>
            </a:r>
            <a:r>
              <a:rPr lang="it-IT" dirty="0" err="1"/>
              <a:t>Teacher</a:t>
            </a:r>
            <a:r>
              <a:rPr lang="it-IT" dirty="0"/>
              <a:t>  </a:t>
            </a:r>
            <a:r>
              <a:rPr lang="it-IT" dirty="0" smtClean="0"/>
              <a:t>Notaristefano </a:t>
            </a:r>
            <a:r>
              <a:rPr lang="it-IT" dirty="0"/>
              <a:t>Carmela</a:t>
            </a:r>
          </a:p>
          <a:p>
            <a:pPr fontAlgn="auto">
              <a:defRPr/>
            </a:pPr>
            <a:endParaRPr lang="it-IT" dirty="0"/>
          </a:p>
        </p:txBody>
      </p:sp>
      <p:pic>
        <p:nvPicPr>
          <p:cNvPr id="7172" name="Picture 2"/>
          <p:cNvPicPr>
            <a:picLocks noChangeAspect="1" noChangeArrowheads="1"/>
          </p:cNvPicPr>
          <p:nvPr/>
        </p:nvPicPr>
        <p:blipFill>
          <a:blip r:embed="rId3"/>
          <a:srcRect/>
          <a:stretch>
            <a:fillRect/>
          </a:stretch>
        </p:blipFill>
        <p:spPr bwMode="auto">
          <a:xfrm>
            <a:off x="4124325" y="465138"/>
            <a:ext cx="3867150" cy="38671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1023938" y="322263"/>
            <a:ext cx="9720262" cy="1500187"/>
          </a:xfrm>
        </p:spPr>
        <p:txBody>
          <a:bodyPr/>
          <a:lstStyle/>
          <a:p>
            <a:pPr fontAlgn="auto">
              <a:spcAft>
                <a:spcPts val="0"/>
              </a:spcAft>
              <a:defRPr/>
            </a:pPr>
            <a:r>
              <a:rPr lang="it-IT" dirty="0" err="1">
                <a:solidFill>
                  <a:schemeClr val="tx1">
                    <a:lumMod val="95000"/>
                    <a:lumOff val="5000"/>
                  </a:schemeClr>
                </a:solidFill>
              </a:rPr>
              <a:t>Ferrous</a:t>
            </a:r>
            <a:r>
              <a:rPr lang="it-IT" dirty="0">
                <a:solidFill>
                  <a:schemeClr val="tx1">
                    <a:lumMod val="95000"/>
                    <a:lumOff val="5000"/>
                  </a:schemeClr>
                </a:solidFill>
              </a:rPr>
              <a:t> </a:t>
            </a:r>
            <a:r>
              <a:rPr lang="it-IT" dirty="0" err="1">
                <a:solidFill>
                  <a:schemeClr val="tx1">
                    <a:lumMod val="95000"/>
                    <a:lumOff val="5000"/>
                  </a:schemeClr>
                </a:solidFill>
              </a:rPr>
              <a:t>alloy</a:t>
            </a:r>
            <a:r>
              <a:rPr lang="it-IT" dirty="0">
                <a:solidFill>
                  <a:schemeClr val="tx1">
                    <a:lumMod val="95000"/>
                    <a:lumOff val="5000"/>
                  </a:schemeClr>
                </a:solidFill>
              </a:rPr>
              <a:t> : </a:t>
            </a:r>
            <a:r>
              <a:rPr lang="it-IT" dirty="0" err="1">
                <a:solidFill>
                  <a:schemeClr val="tx1">
                    <a:lumMod val="95000"/>
                    <a:lumOff val="5000"/>
                  </a:schemeClr>
                </a:solidFill>
              </a:rPr>
              <a:t>Stainless</a:t>
            </a:r>
            <a:r>
              <a:rPr lang="it-IT" dirty="0">
                <a:solidFill>
                  <a:schemeClr val="tx1">
                    <a:lumMod val="95000"/>
                    <a:lumOff val="5000"/>
                  </a:schemeClr>
                </a:solidFill>
              </a:rPr>
              <a:t> </a:t>
            </a:r>
            <a:r>
              <a:rPr lang="it-IT" dirty="0" err="1">
                <a:solidFill>
                  <a:schemeClr val="tx1">
                    <a:lumMod val="95000"/>
                    <a:lumOff val="5000"/>
                  </a:schemeClr>
                </a:solidFill>
              </a:rPr>
              <a:t>steel</a:t>
            </a:r>
            <a:endParaRPr lang="it-IT" dirty="0">
              <a:solidFill>
                <a:schemeClr val="tx1">
                  <a:lumMod val="95000"/>
                  <a:lumOff val="5000"/>
                </a:schemeClr>
              </a:solidFill>
            </a:endParaRPr>
          </a:p>
        </p:txBody>
      </p:sp>
      <p:pic>
        <p:nvPicPr>
          <p:cNvPr id="16387" name="Immagine 3"/>
          <p:cNvPicPr>
            <a:picLocks noChangeAspect="1"/>
          </p:cNvPicPr>
          <p:nvPr/>
        </p:nvPicPr>
        <p:blipFill>
          <a:blip r:embed="rId3"/>
          <a:srcRect/>
          <a:stretch>
            <a:fillRect/>
          </a:stretch>
        </p:blipFill>
        <p:spPr bwMode="auto">
          <a:xfrm>
            <a:off x="1819275" y="1335088"/>
            <a:ext cx="8553450" cy="52006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Ferrous</a:t>
            </a:r>
            <a:r>
              <a:rPr lang="it-IT" dirty="0">
                <a:solidFill>
                  <a:schemeClr val="tx1">
                    <a:lumMod val="95000"/>
                    <a:lumOff val="5000"/>
                  </a:schemeClr>
                </a:solidFill>
              </a:rPr>
              <a:t> </a:t>
            </a:r>
            <a:r>
              <a:rPr lang="it-IT" dirty="0" err="1">
                <a:solidFill>
                  <a:schemeClr val="tx1">
                    <a:lumMod val="95000"/>
                    <a:lumOff val="5000"/>
                  </a:schemeClr>
                </a:solidFill>
              </a:rPr>
              <a:t>alloy</a:t>
            </a:r>
            <a:r>
              <a:rPr lang="it-IT" dirty="0">
                <a:solidFill>
                  <a:schemeClr val="tx1">
                    <a:lumMod val="95000"/>
                    <a:lumOff val="5000"/>
                  </a:schemeClr>
                </a:solidFill>
              </a:rPr>
              <a:t>: </a:t>
            </a:r>
            <a:r>
              <a:rPr lang="it-IT" dirty="0" err="1">
                <a:solidFill>
                  <a:schemeClr val="tx1">
                    <a:lumMod val="95000"/>
                    <a:lumOff val="5000"/>
                  </a:schemeClr>
                </a:solidFill>
              </a:rPr>
              <a:t>Mild</a:t>
            </a:r>
            <a:r>
              <a:rPr lang="it-IT" dirty="0">
                <a:solidFill>
                  <a:schemeClr val="tx1">
                    <a:lumMod val="95000"/>
                    <a:lumOff val="5000"/>
                  </a:schemeClr>
                </a:solidFill>
              </a:rPr>
              <a:t> </a:t>
            </a:r>
            <a:r>
              <a:rPr lang="it-IT" dirty="0" err="1">
                <a:solidFill>
                  <a:schemeClr val="tx1">
                    <a:lumMod val="95000"/>
                    <a:lumOff val="5000"/>
                  </a:schemeClr>
                </a:solidFill>
              </a:rPr>
              <a:t>steel</a:t>
            </a:r>
            <a:endParaRPr lang="it-IT" dirty="0">
              <a:solidFill>
                <a:schemeClr val="tx1">
                  <a:lumMod val="95000"/>
                  <a:lumOff val="5000"/>
                </a:schemeClr>
              </a:solidFill>
            </a:endParaRPr>
          </a:p>
        </p:txBody>
      </p:sp>
      <p:pic>
        <p:nvPicPr>
          <p:cNvPr id="17411" name="Segnaposto contenuto 3"/>
          <p:cNvPicPr>
            <a:picLocks noGrp="1" noChangeAspect="1"/>
          </p:cNvPicPr>
          <p:nvPr>
            <p:ph idx="1"/>
          </p:nvPr>
        </p:nvPicPr>
        <p:blipFill>
          <a:blip r:embed="rId3"/>
          <a:srcRect/>
          <a:stretch>
            <a:fillRect/>
          </a:stretch>
        </p:blipFill>
        <p:spPr>
          <a:xfrm>
            <a:off x="7154863" y="1597025"/>
            <a:ext cx="4352925" cy="3492500"/>
          </a:xfrm>
        </p:spPr>
      </p:pic>
      <p:sp>
        <p:nvSpPr>
          <p:cNvPr id="17412" name="Rettangolo 4"/>
          <p:cNvSpPr>
            <a:spLocks noChangeArrowheads="1"/>
          </p:cNvSpPr>
          <p:nvPr/>
        </p:nvSpPr>
        <p:spPr bwMode="auto">
          <a:xfrm>
            <a:off x="6496050" y="5180013"/>
            <a:ext cx="3200400" cy="708025"/>
          </a:xfrm>
          <a:prstGeom prst="rect">
            <a:avLst/>
          </a:prstGeom>
          <a:noFill/>
          <a:ln w="9525">
            <a:noFill/>
            <a:miter lim="800000"/>
            <a:headEnd/>
            <a:tailEnd/>
          </a:ln>
        </p:spPr>
        <p:txBody>
          <a:bodyPr>
            <a:spAutoFit/>
          </a:bodyPr>
          <a:lstStyle/>
          <a:p>
            <a:r>
              <a:rPr lang="it-IT" sz="4000" b="1" i="1">
                <a:latin typeface="Tw Cen MT" pitchFamily="34" charset="0"/>
                <a:hlinkClick r:id="rId4"/>
              </a:rPr>
              <a:t>skyscrapers</a:t>
            </a:r>
            <a:endParaRPr lang="it-IT" sz="4000">
              <a:latin typeface="Tw Cen MT" pitchFamily="34" charset="0"/>
            </a:endParaRPr>
          </a:p>
        </p:txBody>
      </p:sp>
      <p:pic>
        <p:nvPicPr>
          <p:cNvPr id="17413" name="Immagine 5"/>
          <p:cNvPicPr>
            <a:picLocks noChangeAspect="1"/>
          </p:cNvPicPr>
          <p:nvPr/>
        </p:nvPicPr>
        <p:blipFill>
          <a:blip r:embed="rId5"/>
          <a:srcRect/>
          <a:stretch>
            <a:fillRect/>
          </a:stretch>
        </p:blipFill>
        <p:spPr bwMode="auto">
          <a:xfrm>
            <a:off x="1465263" y="2784475"/>
            <a:ext cx="3333750" cy="2305050"/>
          </a:xfrm>
          <a:prstGeom prst="rect">
            <a:avLst/>
          </a:prstGeom>
          <a:noFill/>
          <a:ln w="9525">
            <a:noFill/>
            <a:miter lim="800000"/>
            <a:headEnd/>
            <a:tailEnd/>
          </a:ln>
        </p:spPr>
      </p:pic>
      <p:sp>
        <p:nvSpPr>
          <p:cNvPr id="17414" name="Rettangolo 6"/>
          <p:cNvSpPr>
            <a:spLocks noChangeArrowheads="1"/>
          </p:cNvSpPr>
          <p:nvPr/>
        </p:nvSpPr>
        <p:spPr bwMode="auto">
          <a:xfrm>
            <a:off x="1465263" y="5788025"/>
            <a:ext cx="3201987" cy="708025"/>
          </a:xfrm>
          <a:prstGeom prst="rect">
            <a:avLst/>
          </a:prstGeom>
          <a:noFill/>
          <a:ln w="9525">
            <a:noFill/>
            <a:miter lim="800000"/>
            <a:headEnd/>
            <a:tailEnd/>
          </a:ln>
        </p:spPr>
        <p:txBody>
          <a:bodyPr>
            <a:spAutoFit/>
          </a:bodyPr>
          <a:lstStyle/>
          <a:p>
            <a:r>
              <a:rPr lang="it-IT" sz="4000" b="1" i="1">
                <a:latin typeface="Tw Cen MT" pitchFamily="34" charset="0"/>
              </a:rPr>
              <a:t>bridges</a:t>
            </a:r>
            <a:endParaRPr lang="it-IT" sz="4000">
              <a:latin typeface="Tw Cen MT"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en-US" dirty="0">
                <a:solidFill>
                  <a:schemeClr val="tx1">
                    <a:lumMod val="95000"/>
                    <a:lumOff val="5000"/>
                  </a:schemeClr>
                </a:solidFill>
              </a:rPr>
              <a:t>Ferrous alloy: wrought iron</a:t>
            </a:r>
            <a:endParaRPr lang="it-IT" dirty="0">
              <a:solidFill>
                <a:schemeClr val="tx1">
                  <a:lumMod val="95000"/>
                  <a:lumOff val="5000"/>
                </a:schemeClr>
              </a:solidFill>
            </a:endParaRPr>
          </a:p>
        </p:txBody>
      </p:sp>
      <p:pic>
        <p:nvPicPr>
          <p:cNvPr id="18435" name="Segnaposto contenuto 3"/>
          <p:cNvPicPr>
            <a:picLocks noGrp="1" noChangeAspect="1"/>
          </p:cNvPicPr>
          <p:nvPr>
            <p:ph idx="1"/>
          </p:nvPr>
        </p:nvPicPr>
        <p:blipFill>
          <a:blip r:embed="rId3"/>
          <a:srcRect/>
          <a:stretch>
            <a:fillRect/>
          </a:stretch>
        </p:blipFill>
        <p:spPr>
          <a:xfrm>
            <a:off x="847725" y="2084388"/>
            <a:ext cx="5248275" cy="2655887"/>
          </a:xfrm>
        </p:spPr>
      </p:pic>
      <p:pic>
        <p:nvPicPr>
          <p:cNvPr id="18436" name="Immagine 4"/>
          <p:cNvPicPr>
            <a:picLocks noChangeAspect="1"/>
          </p:cNvPicPr>
          <p:nvPr/>
        </p:nvPicPr>
        <p:blipFill>
          <a:blip r:embed="rId4"/>
          <a:srcRect/>
          <a:stretch>
            <a:fillRect/>
          </a:stretch>
        </p:blipFill>
        <p:spPr bwMode="auto">
          <a:xfrm>
            <a:off x="7053263" y="3730625"/>
            <a:ext cx="3400425" cy="2085975"/>
          </a:xfrm>
          <a:prstGeom prst="rect">
            <a:avLst/>
          </a:prstGeom>
          <a:noFill/>
          <a:ln w="9525">
            <a:noFill/>
            <a:miter lim="800000"/>
            <a:headEnd/>
            <a:tailEnd/>
          </a:ln>
        </p:spPr>
      </p:pic>
      <p:sp>
        <p:nvSpPr>
          <p:cNvPr id="18437" name="CasellaDiTesto 5"/>
          <p:cNvSpPr txBox="1">
            <a:spLocks noChangeArrowheads="1"/>
          </p:cNvSpPr>
          <p:nvPr/>
        </p:nvSpPr>
        <p:spPr bwMode="auto">
          <a:xfrm>
            <a:off x="7910513" y="1849438"/>
            <a:ext cx="2833687" cy="708025"/>
          </a:xfrm>
          <a:prstGeom prst="rect">
            <a:avLst/>
          </a:prstGeom>
          <a:noFill/>
          <a:ln w="9525">
            <a:noFill/>
            <a:miter lim="800000"/>
            <a:headEnd/>
            <a:tailEnd/>
          </a:ln>
        </p:spPr>
        <p:txBody>
          <a:bodyPr>
            <a:spAutoFit/>
          </a:bodyPr>
          <a:lstStyle/>
          <a:p>
            <a:r>
              <a:rPr lang="it-IT" sz="4000">
                <a:latin typeface="Tw Cen MT" pitchFamily="34" charset="0"/>
              </a:rPr>
              <a:t>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a:t>
            </a:r>
            <a:r>
              <a:rPr lang="it-IT" dirty="0" err="1">
                <a:solidFill>
                  <a:schemeClr val="tx1">
                    <a:lumMod val="95000"/>
                    <a:lumOff val="5000"/>
                  </a:schemeClr>
                </a:solidFill>
              </a:rPr>
              <a:t>metals</a:t>
            </a:r>
            <a:endParaRPr lang="it-IT" dirty="0">
              <a:solidFill>
                <a:schemeClr val="tx1">
                  <a:lumMod val="95000"/>
                  <a:lumOff val="5000"/>
                </a:schemeClr>
              </a:solidFill>
            </a:endParaRPr>
          </a:p>
        </p:txBody>
      </p:sp>
      <p:sp>
        <p:nvSpPr>
          <p:cNvPr id="19459" name="Segnaposto contenuto 2"/>
          <p:cNvSpPr>
            <a:spLocks noGrp="1"/>
          </p:cNvSpPr>
          <p:nvPr>
            <p:ph idx="1"/>
          </p:nvPr>
        </p:nvSpPr>
        <p:spPr/>
        <p:txBody>
          <a:bodyPr/>
          <a:lstStyle/>
          <a:p>
            <a:endParaRPr lang="it-IT" smtClean="0"/>
          </a:p>
        </p:txBody>
      </p:sp>
      <p:pic>
        <p:nvPicPr>
          <p:cNvPr id="19460" name="Immagine 3"/>
          <p:cNvPicPr>
            <a:picLocks noChangeAspect="1"/>
          </p:cNvPicPr>
          <p:nvPr/>
        </p:nvPicPr>
        <p:blipFill>
          <a:blip r:embed="rId3"/>
          <a:srcRect/>
          <a:stretch>
            <a:fillRect/>
          </a:stretch>
        </p:blipFill>
        <p:spPr bwMode="auto">
          <a:xfrm>
            <a:off x="1774825" y="2616200"/>
            <a:ext cx="8220075" cy="315277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785813" y="141288"/>
            <a:ext cx="9720262" cy="1500187"/>
          </a:xfrm>
        </p:spPr>
        <p:txBody>
          <a:bodyPr/>
          <a:lstStyle/>
          <a:p>
            <a:pPr fontAlgn="auto">
              <a:spcAft>
                <a:spcPts val="0"/>
              </a:spcAft>
              <a:defRPr/>
            </a:pPr>
            <a:r>
              <a:rPr lang="it-IT" dirty="0">
                <a:solidFill>
                  <a:schemeClr val="tx1">
                    <a:lumMod val="95000"/>
                    <a:lumOff val="5000"/>
                  </a:schemeClr>
                </a:solidFill>
              </a:rPr>
              <a:t>NON FERROUS METALS</a:t>
            </a:r>
          </a:p>
        </p:txBody>
      </p:sp>
      <p:pic>
        <p:nvPicPr>
          <p:cNvPr id="20483" name="Segnaposto contenuto 3"/>
          <p:cNvPicPr>
            <a:picLocks noGrp="1" noChangeAspect="1"/>
          </p:cNvPicPr>
          <p:nvPr>
            <p:ph idx="1"/>
          </p:nvPr>
        </p:nvPicPr>
        <p:blipFill>
          <a:blip r:embed="rId3"/>
          <a:srcRect/>
          <a:stretch>
            <a:fillRect/>
          </a:stretch>
        </p:blipFill>
        <p:spPr>
          <a:xfrm>
            <a:off x="785813" y="1779588"/>
            <a:ext cx="3046412" cy="1920875"/>
          </a:xfrm>
        </p:spPr>
      </p:pic>
      <p:pic>
        <p:nvPicPr>
          <p:cNvPr id="20484" name="Segnaposto contenuto 3"/>
          <p:cNvPicPr>
            <a:picLocks noChangeAspect="1"/>
          </p:cNvPicPr>
          <p:nvPr/>
        </p:nvPicPr>
        <p:blipFill>
          <a:blip r:embed="rId4"/>
          <a:srcRect/>
          <a:stretch>
            <a:fillRect/>
          </a:stretch>
        </p:blipFill>
        <p:spPr bwMode="auto">
          <a:xfrm>
            <a:off x="5995988" y="273050"/>
            <a:ext cx="3765550" cy="2474913"/>
          </a:xfrm>
          <a:prstGeom prst="rect">
            <a:avLst/>
          </a:prstGeom>
          <a:noFill/>
          <a:ln w="9525">
            <a:noFill/>
            <a:miter lim="800000"/>
            <a:headEnd/>
            <a:tailEnd/>
          </a:ln>
        </p:spPr>
      </p:pic>
      <p:sp>
        <p:nvSpPr>
          <p:cNvPr id="6" name="Titolo 1">
            <a:extLst>
              <a:ext uri="{FF2B5EF4-FFF2-40B4-BE49-F238E27FC236}"/>
            </a:extLst>
          </p:cNvPr>
          <p:cNvSpPr txBox="1">
            <a:spLocks/>
          </p:cNvSpPr>
          <p:nvPr/>
        </p:nvSpPr>
        <p:spPr>
          <a:xfrm>
            <a:off x="9834563" y="250825"/>
            <a:ext cx="2092325" cy="1500188"/>
          </a:xfrm>
          <a:prstGeom prst="rect">
            <a:avLst/>
          </a:prstGeom>
        </p:spPr>
        <p:txBody>
          <a:bodyPr anchor="ctr">
            <a:normAutofit/>
          </a:bodyPr>
          <a:lstStyle/>
          <a:p>
            <a:pPr defTabSz="914400" fontAlgn="auto">
              <a:lnSpc>
                <a:spcPct val="80000"/>
              </a:lnSpc>
              <a:spcAft>
                <a:spcPts val="0"/>
              </a:spcAft>
              <a:defRPr/>
            </a:pPr>
            <a:r>
              <a:rPr lang="it-IT" sz="5000" cap="all" spc="100">
                <a:solidFill>
                  <a:schemeClr val="tx1">
                    <a:lumMod val="95000"/>
                    <a:lumOff val="5000"/>
                  </a:schemeClr>
                </a:solidFill>
                <a:latin typeface="+mj-lt"/>
                <a:ea typeface="+mj-ea"/>
                <a:cs typeface="+mj-cs"/>
              </a:rPr>
              <a:t>COPPER</a:t>
            </a:r>
            <a:endParaRPr lang="it-IT" sz="5000" cap="all" spc="100" dirty="0">
              <a:solidFill>
                <a:schemeClr val="tx1">
                  <a:lumMod val="95000"/>
                  <a:lumOff val="5000"/>
                </a:schemeClr>
              </a:solidFill>
              <a:latin typeface="+mj-lt"/>
              <a:ea typeface="+mj-ea"/>
              <a:cs typeface="+mj-cs"/>
            </a:endParaRPr>
          </a:p>
        </p:txBody>
      </p:sp>
      <p:pic>
        <p:nvPicPr>
          <p:cNvPr id="20486" name="Segnaposto contenuto 3"/>
          <p:cNvPicPr>
            <a:picLocks noChangeAspect="1"/>
          </p:cNvPicPr>
          <p:nvPr/>
        </p:nvPicPr>
        <p:blipFill>
          <a:blip r:embed="rId5"/>
          <a:srcRect/>
          <a:stretch>
            <a:fillRect/>
          </a:stretch>
        </p:blipFill>
        <p:spPr bwMode="auto">
          <a:xfrm>
            <a:off x="3951288" y="4552950"/>
            <a:ext cx="3767137" cy="2066925"/>
          </a:xfrm>
          <a:prstGeom prst="rect">
            <a:avLst/>
          </a:prstGeom>
          <a:noFill/>
          <a:ln w="9525">
            <a:noFill/>
            <a:miter lim="800000"/>
            <a:headEnd/>
            <a:tailEnd/>
          </a:ln>
        </p:spPr>
      </p:pic>
      <p:sp>
        <p:nvSpPr>
          <p:cNvPr id="9" name="Titolo 1">
            <a:extLst>
              <a:ext uri="{FF2B5EF4-FFF2-40B4-BE49-F238E27FC236}"/>
            </a:extLst>
          </p:cNvPr>
          <p:cNvSpPr txBox="1">
            <a:spLocks/>
          </p:cNvSpPr>
          <p:nvPr/>
        </p:nvSpPr>
        <p:spPr>
          <a:xfrm>
            <a:off x="4532313" y="3132138"/>
            <a:ext cx="2024062" cy="1069975"/>
          </a:xfrm>
          <a:prstGeom prst="rect">
            <a:avLst/>
          </a:prstGeom>
        </p:spPr>
        <p:txBody>
          <a:bodyPr anchor="ctr">
            <a:normAutofit/>
          </a:bodyPr>
          <a:lstStyle/>
          <a:p>
            <a:pPr defTabSz="914400" fontAlgn="auto">
              <a:lnSpc>
                <a:spcPct val="80000"/>
              </a:lnSpc>
              <a:spcAft>
                <a:spcPts val="0"/>
              </a:spcAft>
              <a:defRPr/>
            </a:pPr>
            <a:r>
              <a:rPr lang="it-IT" sz="5000" cap="all" spc="100" dirty="0">
                <a:solidFill>
                  <a:schemeClr val="tx1">
                    <a:lumMod val="95000"/>
                    <a:lumOff val="5000"/>
                  </a:schemeClr>
                </a:solidFill>
                <a:latin typeface="+mj-lt"/>
                <a:ea typeface="+mj-ea"/>
                <a:cs typeface="+mj-cs"/>
              </a:rPr>
              <a:t>TIN</a:t>
            </a:r>
          </a:p>
        </p:txBody>
      </p:sp>
      <p:pic>
        <p:nvPicPr>
          <p:cNvPr id="20488" name="Segnaposto contenuto 3"/>
          <p:cNvPicPr>
            <a:picLocks noChangeAspect="1"/>
          </p:cNvPicPr>
          <p:nvPr/>
        </p:nvPicPr>
        <p:blipFill>
          <a:blip r:embed="rId6"/>
          <a:srcRect/>
          <a:stretch>
            <a:fillRect/>
          </a:stretch>
        </p:blipFill>
        <p:spPr bwMode="auto">
          <a:xfrm>
            <a:off x="8447088" y="4146550"/>
            <a:ext cx="3244850" cy="2419350"/>
          </a:xfrm>
          <a:prstGeom prst="rect">
            <a:avLst/>
          </a:prstGeom>
          <a:noFill/>
          <a:ln w="9525">
            <a:noFill/>
            <a:miter lim="800000"/>
            <a:headEnd/>
            <a:tailEnd/>
          </a:ln>
        </p:spPr>
      </p:pic>
      <p:sp>
        <p:nvSpPr>
          <p:cNvPr id="11" name="Titolo 1">
            <a:extLst>
              <a:ext uri="{FF2B5EF4-FFF2-40B4-BE49-F238E27FC236}"/>
            </a:extLst>
          </p:cNvPr>
          <p:cNvSpPr txBox="1">
            <a:spLocks/>
          </p:cNvSpPr>
          <p:nvPr/>
        </p:nvSpPr>
        <p:spPr>
          <a:xfrm>
            <a:off x="9775825" y="2508250"/>
            <a:ext cx="1838325" cy="1500188"/>
          </a:xfrm>
          <a:prstGeom prst="rect">
            <a:avLst/>
          </a:prstGeom>
        </p:spPr>
        <p:txBody>
          <a:bodyPr anchor="ctr">
            <a:normAutofit/>
          </a:bodyPr>
          <a:lstStyle/>
          <a:p>
            <a:pPr defTabSz="914400" fontAlgn="auto">
              <a:lnSpc>
                <a:spcPct val="80000"/>
              </a:lnSpc>
              <a:spcAft>
                <a:spcPts val="0"/>
              </a:spcAft>
              <a:defRPr/>
            </a:pPr>
            <a:r>
              <a:rPr lang="it-IT" sz="5000" cap="all" spc="100">
                <a:solidFill>
                  <a:schemeClr val="tx1">
                    <a:lumMod val="95000"/>
                    <a:lumOff val="5000"/>
                  </a:schemeClr>
                </a:solidFill>
                <a:latin typeface="+mj-lt"/>
                <a:ea typeface="+mj-ea"/>
                <a:cs typeface="+mj-cs"/>
              </a:rPr>
              <a:t>LEAD</a:t>
            </a:r>
            <a:endParaRPr lang="it-IT" sz="5000" cap="all" spc="100" dirty="0">
              <a:solidFill>
                <a:schemeClr val="tx1">
                  <a:lumMod val="95000"/>
                  <a:lumOff val="5000"/>
                </a:schemeClr>
              </a:solidFill>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ferrrous</a:t>
            </a:r>
            <a:r>
              <a:rPr lang="it-IT" dirty="0">
                <a:solidFill>
                  <a:schemeClr val="tx1">
                    <a:lumMod val="95000"/>
                    <a:lumOff val="5000"/>
                  </a:schemeClr>
                </a:solidFill>
              </a:rPr>
              <a:t> metal: </a:t>
            </a:r>
            <a:r>
              <a:rPr lang="it-IT" dirty="0" err="1">
                <a:solidFill>
                  <a:schemeClr val="tx1">
                    <a:lumMod val="95000"/>
                    <a:lumOff val="5000"/>
                  </a:schemeClr>
                </a:solidFill>
              </a:rPr>
              <a:t>aluminium</a:t>
            </a:r>
            <a:endParaRPr lang="it-IT" dirty="0">
              <a:solidFill>
                <a:schemeClr val="tx1">
                  <a:lumMod val="95000"/>
                  <a:lumOff val="5000"/>
                </a:schemeClr>
              </a:solidFill>
            </a:endParaRPr>
          </a:p>
        </p:txBody>
      </p:sp>
      <p:pic>
        <p:nvPicPr>
          <p:cNvPr id="21507" name="Segnaposto contenuto 3"/>
          <p:cNvPicPr>
            <a:picLocks noGrp="1" noChangeAspect="1"/>
          </p:cNvPicPr>
          <p:nvPr>
            <p:ph idx="1"/>
          </p:nvPr>
        </p:nvPicPr>
        <p:blipFill>
          <a:blip r:embed="rId3"/>
          <a:srcRect/>
          <a:stretch>
            <a:fillRect/>
          </a:stretch>
        </p:blipFill>
        <p:spPr>
          <a:xfrm>
            <a:off x="871538" y="1838325"/>
            <a:ext cx="7570787" cy="4433888"/>
          </a:xfrm>
        </p:spPr>
      </p:pic>
      <p:sp>
        <p:nvSpPr>
          <p:cNvPr id="21508" name="CasellaDiTesto 2"/>
          <p:cNvSpPr txBox="1">
            <a:spLocks noChangeArrowheads="1"/>
          </p:cNvSpPr>
          <p:nvPr/>
        </p:nvSpPr>
        <p:spPr bwMode="auto">
          <a:xfrm>
            <a:off x="9420225" y="1835150"/>
            <a:ext cx="2028825" cy="3138488"/>
          </a:xfrm>
          <a:prstGeom prst="rect">
            <a:avLst/>
          </a:prstGeom>
          <a:noFill/>
          <a:ln w="9525">
            <a:noFill/>
            <a:miter lim="800000"/>
            <a:headEnd/>
            <a:tailEnd/>
          </a:ln>
        </p:spPr>
        <p:txBody>
          <a:bodyPr>
            <a:spAutoFit/>
          </a:bodyPr>
          <a:lstStyle/>
          <a:p>
            <a:r>
              <a:rPr lang="it-IT">
                <a:latin typeface="Tw Cen MT" pitchFamily="34" charset="0"/>
              </a:rPr>
              <a:t>Italy is among the top countries for recycling aluminium</a:t>
            </a:r>
          </a:p>
          <a:p>
            <a:endParaRPr lang="it-IT">
              <a:latin typeface="Tw Cen MT" pitchFamily="34" charset="0"/>
            </a:endParaRPr>
          </a:p>
          <a:p>
            <a:r>
              <a:rPr lang="it-IT">
                <a:latin typeface="Tw Cen MT" pitchFamily="34" charset="0"/>
              </a:rPr>
              <a:t>90% of aluminium objects inour country is made of recycled aluminium</a:t>
            </a:r>
          </a:p>
          <a:p>
            <a:endParaRPr lang="it-IT">
              <a:latin typeface="Tw Cen MT" pitchFamily="34" charset="0"/>
            </a:endParaRPr>
          </a:p>
          <a:p>
            <a:r>
              <a:rPr lang="it-IT">
                <a:latin typeface="Tw Cen MT" pitchFamily="34" charset="0"/>
              </a:rPr>
              <a:t>95% of energy saving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Most</a:t>
            </a:r>
            <a:r>
              <a:rPr lang="it-IT" dirty="0">
                <a:solidFill>
                  <a:schemeClr val="tx1">
                    <a:lumMod val="95000"/>
                    <a:lumOff val="5000"/>
                  </a:schemeClr>
                </a:solidFill>
              </a:rPr>
              <a:t> common </a:t>
            </a:r>
            <a:r>
              <a:rPr lang="it-IT" dirty="0" err="1">
                <a:solidFill>
                  <a:schemeClr val="tx1">
                    <a:lumMod val="95000"/>
                    <a:lumOff val="5000"/>
                  </a:schemeClr>
                </a:solidFill>
              </a:rPr>
              <a:t>aluminium</a:t>
            </a:r>
            <a:r>
              <a:rPr lang="it-IT" dirty="0">
                <a:solidFill>
                  <a:schemeClr val="tx1">
                    <a:lumMod val="95000"/>
                    <a:lumOff val="5000"/>
                  </a:schemeClr>
                </a:solidFill>
              </a:rPr>
              <a:t> </a:t>
            </a:r>
            <a:r>
              <a:rPr lang="it-IT" dirty="0" err="1">
                <a:solidFill>
                  <a:schemeClr val="tx1">
                    <a:lumMod val="95000"/>
                    <a:lumOff val="5000"/>
                  </a:schemeClr>
                </a:solidFill>
              </a:rPr>
              <a:t>objects</a:t>
            </a:r>
            <a:endParaRPr lang="it-IT" dirty="0">
              <a:solidFill>
                <a:schemeClr val="tx1">
                  <a:lumMod val="95000"/>
                  <a:lumOff val="5000"/>
                </a:schemeClr>
              </a:solidFill>
            </a:endParaRPr>
          </a:p>
        </p:txBody>
      </p:sp>
      <p:pic>
        <p:nvPicPr>
          <p:cNvPr id="22531" name="Immagine 3"/>
          <p:cNvPicPr>
            <a:picLocks noChangeAspect="1"/>
          </p:cNvPicPr>
          <p:nvPr/>
        </p:nvPicPr>
        <p:blipFill>
          <a:blip r:embed="rId3"/>
          <a:srcRect/>
          <a:stretch>
            <a:fillRect/>
          </a:stretch>
        </p:blipFill>
        <p:spPr bwMode="auto">
          <a:xfrm>
            <a:off x="3303588" y="1843088"/>
            <a:ext cx="7158037" cy="452278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1023938" y="350838"/>
            <a:ext cx="9720262" cy="1500187"/>
          </a:xfrm>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metal: </a:t>
            </a:r>
            <a:r>
              <a:rPr lang="it-IT" dirty="0" err="1">
                <a:solidFill>
                  <a:schemeClr val="tx1">
                    <a:lumMod val="95000"/>
                    <a:lumOff val="5000"/>
                  </a:schemeClr>
                </a:solidFill>
              </a:rPr>
              <a:t>copper</a:t>
            </a:r>
            <a:endParaRPr lang="it-IT" dirty="0">
              <a:solidFill>
                <a:schemeClr val="tx1">
                  <a:lumMod val="95000"/>
                  <a:lumOff val="5000"/>
                </a:schemeClr>
              </a:solidFill>
            </a:endParaRPr>
          </a:p>
        </p:txBody>
      </p:sp>
      <p:pic>
        <p:nvPicPr>
          <p:cNvPr id="23555" name="Immagine 3"/>
          <p:cNvPicPr>
            <a:picLocks noChangeAspect="1"/>
          </p:cNvPicPr>
          <p:nvPr/>
        </p:nvPicPr>
        <p:blipFill>
          <a:blip r:embed="rId3"/>
          <a:srcRect/>
          <a:stretch>
            <a:fillRect/>
          </a:stretch>
        </p:blipFill>
        <p:spPr bwMode="auto">
          <a:xfrm>
            <a:off x="904875" y="1447800"/>
            <a:ext cx="8677275" cy="5172075"/>
          </a:xfrm>
          <a:prstGeom prst="rect">
            <a:avLst/>
          </a:prstGeom>
          <a:noFill/>
          <a:ln w="9525">
            <a:noFill/>
            <a:miter lim="800000"/>
            <a:headEnd/>
            <a:tailEnd/>
          </a:ln>
        </p:spPr>
      </p:pic>
      <p:sp>
        <p:nvSpPr>
          <p:cNvPr id="23556" name="CasellaDiTesto 4"/>
          <p:cNvSpPr txBox="1">
            <a:spLocks noChangeArrowheads="1"/>
          </p:cNvSpPr>
          <p:nvPr/>
        </p:nvSpPr>
        <p:spPr bwMode="auto">
          <a:xfrm>
            <a:off x="10093325" y="811213"/>
            <a:ext cx="1781175" cy="3970337"/>
          </a:xfrm>
          <a:prstGeom prst="rect">
            <a:avLst/>
          </a:prstGeom>
          <a:noFill/>
          <a:ln w="9525">
            <a:noFill/>
            <a:miter lim="800000"/>
            <a:headEnd/>
            <a:tailEnd/>
          </a:ln>
        </p:spPr>
        <p:txBody>
          <a:bodyPr>
            <a:spAutoFit/>
          </a:bodyPr>
          <a:lstStyle/>
          <a:p>
            <a:r>
              <a:rPr lang="it-IT">
                <a:latin typeface="Tw Cen MT" pitchFamily="34" charset="0"/>
              </a:rPr>
              <a:t>80% of copper extracted from mines is still in use today</a:t>
            </a:r>
          </a:p>
          <a:p>
            <a:endParaRPr lang="it-IT">
              <a:latin typeface="Tw Cen MT" pitchFamily="34" charset="0"/>
            </a:endParaRPr>
          </a:p>
          <a:p>
            <a:r>
              <a:rPr lang="it-IT">
                <a:latin typeface="Tw Cen MT" pitchFamily="34" charset="0"/>
              </a:rPr>
              <a:t>At the end of their life cycle, all copper objects are collected, recycled, re-melted and re-made for any usage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Immagine 3"/>
          <p:cNvPicPr>
            <a:picLocks noChangeAspect="1"/>
          </p:cNvPicPr>
          <p:nvPr/>
        </p:nvPicPr>
        <p:blipFill>
          <a:blip r:embed="rId3"/>
          <a:srcRect/>
          <a:stretch>
            <a:fillRect/>
          </a:stretch>
        </p:blipFill>
        <p:spPr bwMode="auto">
          <a:xfrm>
            <a:off x="4765675" y="1341438"/>
            <a:ext cx="6915150" cy="5067300"/>
          </a:xfrm>
          <a:prstGeom prst="rect">
            <a:avLst/>
          </a:prstGeom>
          <a:noFill/>
          <a:ln w="9525">
            <a:noFill/>
            <a:miter lim="800000"/>
            <a:headEnd/>
            <a:tailEnd/>
          </a:ln>
        </p:spPr>
      </p:pic>
      <p:sp>
        <p:nvSpPr>
          <p:cNvPr id="5" name="Titolo 1">
            <a:extLst>
              <a:ext uri="{FF2B5EF4-FFF2-40B4-BE49-F238E27FC236}"/>
            </a:extLst>
          </p:cNvPr>
          <p:cNvSpPr>
            <a:spLocks noGrp="1"/>
          </p:cNvSpPr>
          <p:nvPr>
            <p:ph type="title"/>
          </p:nvPr>
        </p:nvSpPr>
        <p:spPr>
          <a:xfrm>
            <a:off x="1023938" y="350838"/>
            <a:ext cx="9720262" cy="1500187"/>
          </a:xfrm>
        </p:spPr>
        <p:txBody>
          <a:bodyPr/>
          <a:lstStyle/>
          <a:p>
            <a:pPr fontAlgn="auto">
              <a:spcAft>
                <a:spcPts val="0"/>
              </a:spcAft>
              <a:defRPr/>
            </a:pPr>
            <a:r>
              <a:rPr lang="it-IT" dirty="0" err="1">
                <a:solidFill>
                  <a:schemeClr val="tx1">
                    <a:lumMod val="95000"/>
                    <a:lumOff val="5000"/>
                  </a:schemeClr>
                </a:solidFill>
              </a:rPr>
              <a:t>Copper</a:t>
            </a:r>
            <a:r>
              <a:rPr lang="it-IT" dirty="0">
                <a:solidFill>
                  <a:schemeClr val="tx1">
                    <a:lumMod val="95000"/>
                    <a:lumOff val="5000"/>
                  </a:schemeClr>
                </a:solidFill>
              </a:rPr>
              <a:t> – NEW YORK’ STATUE OF LIBERTY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Immagine 3"/>
          <p:cNvPicPr>
            <a:picLocks noChangeAspect="1"/>
          </p:cNvPicPr>
          <p:nvPr/>
        </p:nvPicPr>
        <p:blipFill>
          <a:blip r:embed="rId3"/>
          <a:srcRect/>
          <a:stretch>
            <a:fillRect/>
          </a:stretch>
        </p:blipFill>
        <p:spPr bwMode="auto">
          <a:xfrm>
            <a:off x="3606800" y="525463"/>
            <a:ext cx="7545388" cy="2903537"/>
          </a:xfrm>
          <a:prstGeom prst="rect">
            <a:avLst/>
          </a:prstGeom>
          <a:noFill/>
          <a:ln w="9525">
            <a:noFill/>
            <a:miter lim="800000"/>
            <a:headEnd/>
            <a:tailEnd/>
          </a:ln>
        </p:spPr>
      </p:pic>
      <p:pic>
        <p:nvPicPr>
          <p:cNvPr id="25603" name="Immagine 4"/>
          <p:cNvPicPr>
            <a:picLocks noChangeAspect="1"/>
          </p:cNvPicPr>
          <p:nvPr/>
        </p:nvPicPr>
        <p:blipFill>
          <a:blip r:embed="rId4"/>
          <a:srcRect/>
          <a:stretch>
            <a:fillRect/>
          </a:stretch>
        </p:blipFill>
        <p:spPr bwMode="auto">
          <a:xfrm>
            <a:off x="1535113" y="3848100"/>
            <a:ext cx="1933575" cy="2181225"/>
          </a:xfrm>
          <a:prstGeom prst="rect">
            <a:avLst/>
          </a:prstGeom>
          <a:noFill/>
          <a:ln w="9525">
            <a:noFill/>
            <a:miter lim="800000"/>
            <a:headEnd/>
            <a:tailEnd/>
          </a:ln>
        </p:spPr>
      </p:pic>
      <p:sp>
        <p:nvSpPr>
          <p:cNvPr id="7" name="Titolo 1">
            <a:extLst>
              <a:ext uri="{FF2B5EF4-FFF2-40B4-BE49-F238E27FC236}"/>
            </a:extLst>
          </p:cNvPr>
          <p:cNvSpPr>
            <a:spLocks noGrp="1"/>
          </p:cNvSpPr>
          <p:nvPr>
            <p:ph type="title"/>
          </p:nvPr>
        </p:nvSpPr>
        <p:spPr>
          <a:xfrm>
            <a:off x="4384675" y="4529138"/>
            <a:ext cx="6588125" cy="1500187"/>
          </a:xfrm>
        </p:spPr>
        <p:txBody>
          <a:bodyPr/>
          <a:lstStyle/>
          <a:p>
            <a:pPr fontAlgn="auto">
              <a:spcAft>
                <a:spcPts val="0"/>
              </a:spcAft>
              <a:defRPr/>
            </a:pPr>
            <a:r>
              <a:rPr lang="it-IT" dirty="0" err="1">
                <a:solidFill>
                  <a:schemeClr val="tx1">
                    <a:lumMod val="95000"/>
                    <a:lumOff val="5000"/>
                  </a:schemeClr>
                </a:solidFill>
              </a:rPr>
              <a:t>Copper</a:t>
            </a:r>
            <a:r>
              <a:rPr lang="it-IT" dirty="0">
                <a:solidFill>
                  <a:schemeClr val="tx1">
                    <a:lumMod val="95000"/>
                    <a:lumOff val="5000"/>
                  </a:schemeClr>
                </a:solidFill>
              </a:rPr>
              <a:t> COOKWARE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fontAlgn="auto">
              <a:spcAft>
                <a:spcPts val="0"/>
              </a:spcAft>
              <a:defRPr/>
            </a:pPr>
            <a:r>
              <a:rPr lang="it-IT" dirty="0">
                <a:solidFill>
                  <a:schemeClr val="tx1">
                    <a:lumMod val="95000"/>
                    <a:lumOff val="5000"/>
                  </a:schemeClr>
                </a:solidFill>
              </a:rPr>
              <a:t>A </a:t>
            </a:r>
            <a:r>
              <a:rPr lang="it-IT" dirty="0" err="1">
                <a:solidFill>
                  <a:schemeClr val="tx1">
                    <a:lumMod val="95000"/>
                    <a:lumOff val="5000"/>
                  </a:schemeClr>
                </a:solidFill>
              </a:rPr>
              <a:t>new</a:t>
            </a:r>
            <a:r>
              <a:rPr lang="it-IT" dirty="0">
                <a:solidFill>
                  <a:schemeClr val="tx1">
                    <a:lumMod val="95000"/>
                    <a:lumOff val="5000"/>
                  </a:schemeClr>
                </a:solidFill>
              </a:rPr>
              <a:t> </a:t>
            </a:r>
            <a:r>
              <a:rPr lang="it-IT" dirty="0" err="1">
                <a:solidFill>
                  <a:schemeClr val="tx1">
                    <a:lumMod val="95000"/>
                    <a:lumOff val="5000"/>
                  </a:schemeClr>
                </a:solidFill>
              </a:rPr>
              <a:t>experience</a:t>
            </a:r>
            <a:endParaRPr lang="it-IT" dirty="0">
              <a:solidFill>
                <a:schemeClr val="tx1">
                  <a:lumMod val="95000"/>
                  <a:lumOff val="5000"/>
                </a:schemeClr>
              </a:solidFill>
            </a:endParaRPr>
          </a:p>
        </p:txBody>
      </p:sp>
      <p:pic>
        <p:nvPicPr>
          <p:cNvPr id="8195" name="Picture 2"/>
          <p:cNvPicPr>
            <a:picLocks noGrp="1" noChangeAspect="1" noChangeArrowheads="1"/>
          </p:cNvPicPr>
          <p:nvPr>
            <p:ph idx="1"/>
          </p:nvPr>
        </p:nvPicPr>
        <p:blipFill>
          <a:blip r:embed="rId3"/>
          <a:srcRect/>
          <a:stretch>
            <a:fillRect/>
          </a:stretch>
        </p:blipFill>
        <p:spPr>
          <a:xfrm>
            <a:off x="7994650" y="288925"/>
            <a:ext cx="3911600" cy="3116263"/>
          </a:xfrm>
        </p:spPr>
      </p:pic>
      <p:pic>
        <p:nvPicPr>
          <p:cNvPr id="8196" name="Picture 3"/>
          <p:cNvPicPr>
            <a:picLocks noChangeAspect="1" noChangeArrowheads="1"/>
          </p:cNvPicPr>
          <p:nvPr/>
        </p:nvPicPr>
        <p:blipFill>
          <a:blip r:embed="rId4"/>
          <a:srcRect/>
          <a:stretch>
            <a:fillRect/>
          </a:stretch>
        </p:blipFill>
        <p:spPr bwMode="auto">
          <a:xfrm>
            <a:off x="514350" y="4105275"/>
            <a:ext cx="4456113" cy="247015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High speed </a:t>
            </a:r>
            <a:r>
              <a:rPr lang="it-IT" dirty="0" err="1">
                <a:solidFill>
                  <a:schemeClr val="tx1">
                    <a:lumMod val="95000"/>
                    <a:lumOff val="5000"/>
                  </a:schemeClr>
                </a:solidFill>
              </a:rPr>
              <a:t>train</a:t>
            </a:r>
            <a:endParaRPr lang="it-IT" dirty="0">
              <a:solidFill>
                <a:schemeClr val="tx1">
                  <a:lumMod val="95000"/>
                  <a:lumOff val="5000"/>
                </a:schemeClr>
              </a:solidFill>
            </a:endParaRPr>
          </a:p>
        </p:txBody>
      </p:sp>
      <p:pic>
        <p:nvPicPr>
          <p:cNvPr id="26627" name="Segnaposto contenuto 3"/>
          <p:cNvPicPr>
            <a:picLocks noGrp="1" noChangeAspect="1"/>
          </p:cNvPicPr>
          <p:nvPr>
            <p:ph idx="1"/>
          </p:nvPr>
        </p:nvPicPr>
        <p:blipFill>
          <a:blip r:embed="rId3"/>
          <a:srcRect/>
          <a:stretch>
            <a:fillRect/>
          </a:stretch>
        </p:blipFill>
        <p:spPr>
          <a:xfrm>
            <a:off x="5632450" y="458788"/>
            <a:ext cx="6245225" cy="3252787"/>
          </a:xfrm>
        </p:spPr>
      </p:pic>
      <p:pic>
        <p:nvPicPr>
          <p:cNvPr id="26628" name="Immagine 4"/>
          <p:cNvPicPr>
            <a:picLocks noChangeAspect="1"/>
          </p:cNvPicPr>
          <p:nvPr/>
        </p:nvPicPr>
        <p:blipFill>
          <a:blip r:embed="rId4"/>
          <a:srcRect/>
          <a:stretch>
            <a:fillRect/>
          </a:stretch>
        </p:blipFill>
        <p:spPr bwMode="auto">
          <a:xfrm>
            <a:off x="1169988" y="3402013"/>
            <a:ext cx="5124450" cy="29146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923925" y="136525"/>
            <a:ext cx="9720263" cy="1498600"/>
          </a:xfrm>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a:t>
            </a:r>
            <a:r>
              <a:rPr lang="it-IT" dirty="0" err="1">
                <a:solidFill>
                  <a:schemeClr val="tx1">
                    <a:lumMod val="95000"/>
                    <a:lumOff val="5000"/>
                  </a:schemeClr>
                </a:solidFill>
              </a:rPr>
              <a:t>metal:silver</a:t>
            </a:r>
            <a:endParaRPr lang="it-IT" dirty="0">
              <a:solidFill>
                <a:schemeClr val="tx1">
                  <a:lumMod val="95000"/>
                  <a:lumOff val="5000"/>
                </a:schemeClr>
              </a:solidFill>
            </a:endParaRPr>
          </a:p>
        </p:txBody>
      </p:sp>
      <p:pic>
        <p:nvPicPr>
          <p:cNvPr id="27651" name="Immagine 3"/>
          <p:cNvPicPr>
            <a:picLocks noChangeAspect="1"/>
          </p:cNvPicPr>
          <p:nvPr/>
        </p:nvPicPr>
        <p:blipFill>
          <a:blip r:embed="rId3"/>
          <a:srcRect/>
          <a:stretch>
            <a:fillRect/>
          </a:stretch>
        </p:blipFill>
        <p:spPr bwMode="auto">
          <a:xfrm>
            <a:off x="2674938" y="1212850"/>
            <a:ext cx="9102725" cy="55086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Portobello market - </a:t>
            </a:r>
            <a:r>
              <a:rPr lang="it-IT" dirty="0" err="1">
                <a:solidFill>
                  <a:schemeClr val="tx1">
                    <a:lumMod val="95000"/>
                    <a:lumOff val="5000"/>
                  </a:schemeClr>
                </a:solidFill>
              </a:rPr>
              <a:t>london</a:t>
            </a:r>
            <a:endParaRPr lang="it-IT" dirty="0">
              <a:solidFill>
                <a:schemeClr val="tx1">
                  <a:lumMod val="95000"/>
                  <a:lumOff val="5000"/>
                </a:schemeClr>
              </a:solidFill>
            </a:endParaRPr>
          </a:p>
        </p:txBody>
      </p:sp>
      <p:pic>
        <p:nvPicPr>
          <p:cNvPr id="28675" name="Segnaposto contenuto 3"/>
          <p:cNvPicPr>
            <a:picLocks noGrp="1" noChangeAspect="1"/>
          </p:cNvPicPr>
          <p:nvPr>
            <p:ph idx="1"/>
          </p:nvPr>
        </p:nvPicPr>
        <p:blipFill>
          <a:blip r:embed="rId3"/>
          <a:srcRect/>
          <a:stretch>
            <a:fillRect/>
          </a:stretch>
        </p:blipFill>
        <p:spPr>
          <a:xfrm>
            <a:off x="1023938" y="2357438"/>
            <a:ext cx="2124075" cy="2143125"/>
          </a:xfrm>
        </p:spPr>
      </p:pic>
      <p:pic>
        <p:nvPicPr>
          <p:cNvPr id="28676" name="Immagine 4"/>
          <p:cNvPicPr>
            <a:picLocks noChangeAspect="1"/>
          </p:cNvPicPr>
          <p:nvPr/>
        </p:nvPicPr>
        <p:blipFill>
          <a:blip r:embed="rId4"/>
          <a:srcRect/>
          <a:stretch>
            <a:fillRect/>
          </a:stretch>
        </p:blipFill>
        <p:spPr bwMode="auto">
          <a:xfrm>
            <a:off x="9415463" y="4500563"/>
            <a:ext cx="2333625" cy="2095500"/>
          </a:xfrm>
          <a:prstGeom prst="rect">
            <a:avLst/>
          </a:prstGeom>
          <a:noFill/>
          <a:ln w="9525">
            <a:noFill/>
            <a:miter lim="800000"/>
            <a:headEnd/>
            <a:tailEnd/>
          </a:ln>
        </p:spPr>
      </p:pic>
      <p:pic>
        <p:nvPicPr>
          <p:cNvPr id="28677" name="Immagine 5"/>
          <p:cNvPicPr>
            <a:picLocks noChangeAspect="1"/>
          </p:cNvPicPr>
          <p:nvPr/>
        </p:nvPicPr>
        <p:blipFill>
          <a:blip r:embed="rId5"/>
          <a:srcRect/>
          <a:stretch>
            <a:fillRect/>
          </a:stretch>
        </p:blipFill>
        <p:spPr bwMode="auto">
          <a:xfrm>
            <a:off x="4002088" y="3740150"/>
            <a:ext cx="3717925" cy="2855913"/>
          </a:xfrm>
          <a:prstGeom prst="rect">
            <a:avLst/>
          </a:prstGeom>
          <a:noFill/>
          <a:ln w="9525">
            <a:noFill/>
            <a:miter lim="800000"/>
            <a:headEnd/>
            <a:tailEnd/>
          </a:ln>
        </p:spPr>
      </p:pic>
      <p:pic>
        <p:nvPicPr>
          <p:cNvPr id="28678" name="Immagine 6"/>
          <p:cNvPicPr>
            <a:picLocks noChangeAspect="1"/>
          </p:cNvPicPr>
          <p:nvPr/>
        </p:nvPicPr>
        <p:blipFill>
          <a:blip r:embed="rId6"/>
          <a:srcRect/>
          <a:stretch>
            <a:fillRect/>
          </a:stretch>
        </p:blipFill>
        <p:spPr bwMode="auto">
          <a:xfrm>
            <a:off x="8047038" y="1285875"/>
            <a:ext cx="3660775" cy="214312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54075" y="311150"/>
            <a:ext cx="9720263" cy="1498600"/>
          </a:xfrm>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metal: </a:t>
            </a:r>
            <a:r>
              <a:rPr lang="it-IT" dirty="0" err="1">
                <a:solidFill>
                  <a:schemeClr val="tx1">
                    <a:lumMod val="95000"/>
                    <a:lumOff val="5000"/>
                  </a:schemeClr>
                </a:solidFill>
              </a:rPr>
              <a:t>gold</a:t>
            </a:r>
            <a:endParaRPr lang="it-IT" dirty="0">
              <a:solidFill>
                <a:schemeClr val="tx1">
                  <a:lumMod val="95000"/>
                  <a:lumOff val="5000"/>
                </a:schemeClr>
              </a:solidFill>
            </a:endParaRPr>
          </a:p>
        </p:txBody>
      </p:sp>
      <p:pic>
        <p:nvPicPr>
          <p:cNvPr id="29699" name="Immagine 3"/>
          <p:cNvPicPr>
            <a:picLocks noChangeAspect="1"/>
          </p:cNvPicPr>
          <p:nvPr/>
        </p:nvPicPr>
        <p:blipFill>
          <a:blip r:embed="rId3"/>
          <a:srcRect/>
          <a:stretch>
            <a:fillRect/>
          </a:stretch>
        </p:blipFill>
        <p:spPr bwMode="auto">
          <a:xfrm>
            <a:off x="1774825" y="1509713"/>
            <a:ext cx="8291513" cy="511651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928688" y="176213"/>
            <a:ext cx="9720262" cy="1498600"/>
          </a:xfrm>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metal: </a:t>
            </a:r>
            <a:r>
              <a:rPr lang="it-IT" dirty="0" err="1">
                <a:solidFill>
                  <a:schemeClr val="tx1">
                    <a:lumMod val="95000"/>
                    <a:lumOff val="5000"/>
                  </a:schemeClr>
                </a:solidFill>
              </a:rPr>
              <a:t>zinc</a:t>
            </a:r>
            <a:endParaRPr lang="it-IT" dirty="0">
              <a:solidFill>
                <a:schemeClr val="tx1">
                  <a:lumMod val="95000"/>
                  <a:lumOff val="5000"/>
                </a:schemeClr>
              </a:solidFill>
            </a:endParaRPr>
          </a:p>
        </p:txBody>
      </p:sp>
      <p:pic>
        <p:nvPicPr>
          <p:cNvPr id="30723" name="Immagine 3"/>
          <p:cNvPicPr>
            <a:picLocks noChangeAspect="1"/>
          </p:cNvPicPr>
          <p:nvPr/>
        </p:nvPicPr>
        <p:blipFill>
          <a:blip r:embed="rId3"/>
          <a:srcRect/>
          <a:stretch>
            <a:fillRect/>
          </a:stretch>
        </p:blipFill>
        <p:spPr bwMode="auto">
          <a:xfrm>
            <a:off x="1809750" y="1536700"/>
            <a:ext cx="8572500" cy="52768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936625" y="201613"/>
            <a:ext cx="9720263" cy="1500187"/>
          </a:xfrm>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metal: </a:t>
            </a:r>
            <a:r>
              <a:rPr lang="it-IT" dirty="0" err="1">
                <a:solidFill>
                  <a:schemeClr val="tx1">
                    <a:lumMod val="95000"/>
                    <a:lumOff val="5000"/>
                  </a:schemeClr>
                </a:solidFill>
              </a:rPr>
              <a:t>tin</a:t>
            </a:r>
            <a:endParaRPr lang="it-IT" dirty="0">
              <a:solidFill>
                <a:schemeClr val="tx1">
                  <a:lumMod val="95000"/>
                  <a:lumOff val="5000"/>
                </a:schemeClr>
              </a:solidFill>
            </a:endParaRPr>
          </a:p>
        </p:txBody>
      </p:sp>
      <p:pic>
        <p:nvPicPr>
          <p:cNvPr id="31747" name="Immagine 3"/>
          <p:cNvPicPr>
            <a:picLocks noChangeAspect="1"/>
          </p:cNvPicPr>
          <p:nvPr/>
        </p:nvPicPr>
        <p:blipFill>
          <a:blip r:embed="rId3"/>
          <a:srcRect/>
          <a:stretch>
            <a:fillRect/>
          </a:stretch>
        </p:blipFill>
        <p:spPr bwMode="auto">
          <a:xfrm>
            <a:off x="1695450" y="1117600"/>
            <a:ext cx="8801100" cy="52482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Copper</a:t>
            </a:r>
            <a:r>
              <a:rPr lang="it-IT" dirty="0">
                <a:solidFill>
                  <a:schemeClr val="tx1">
                    <a:lumMod val="95000"/>
                    <a:lumOff val="5000"/>
                  </a:schemeClr>
                </a:solidFill>
              </a:rPr>
              <a:t> </a:t>
            </a:r>
            <a:r>
              <a:rPr lang="it-IT" dirty="0" err="1">
                <a:solidFill>
                  <a:schemeClr val="tx1">
                    <a:lumMod val="95000"/>
                    <a:lumOff val="5000"/>
                  </a:schemeClr>
                </a:solidFill>
              </a:rPr>
              <a:t>alloy</a:t>
            </a:r>
            <a:r>
              <a:rPr lang="it-IT" dirty="0">
                <a:solidFill>
                  <a:schemeClr val="tx1">
                    <a:lumMod val="95000"/>
                    <a:lumOff val="5000"/>
                  </a:schemeClr>
                </a:solidFill>
              </a:rPr>
              <a:t> </a:t>
            </a:r>
            <a:r>
              <a:rPr lang="it-IT" dirty="0" err="1">
                <a:solidFill>
                  <a:schemeClr val="tx1">
                    <a:lumMod val="95000"/>
                    <a:lumOff val="5000"/>
                  </a:schemeClr>
                </a:solidFill>
              </a:rPr>
              <a:t>tree</a:t>
            </a:r>
            <a:endParaRPr lang="it-IT" dirty="0">
              <a:solidFill>
                <a:schemeClr val="tx1">
                  <a:lumMod val="95000"/>
                  <a:lumOff val="5000"/>
                </a:schemeClr>
              </a:solidFill>
            </a:endParaRPr>
          </a:p>
        </p:txBody>
      </p:sp>
      <p:pic>
        <p:nvPicPr>
          <p:cNvPr id="32771" name="Picture 2" descr="https://lh3.googleusercontent.com/-7tJ15vDNIqS22yqIahBjLTI2BRajFYt0WRhncox5PVkwzunqnmfg5kgQpmCPd08VU0gZXHDKmJIQjIZWqR5N0OlhGXUHEi3pjSMUC95bJrklLPxxajjCwa3UY-hUiRS37V4KZ-FbgdgbKoVSA"/>
          <p:cNvPicPr>
            <a:picLocks noGrp="1" noChangeAspect="1" noChangeArrowheads="1"/>
          </p:cNvPicPr>
          <p:nvPr>
            <p:ph idx="1"/>
          </p:nvPr>
        </p:nvPicPr>
        <p:blipFill>
          <a:blip r:embed="rId3"/>
          <a:srcRect/>
          <a:stretch>
            <a:fillRect/>
          </a:stretch>
        </p:blipFill>
        <p:spPr>
          <a:xfrm>
            <a:off x="6170613" y="296863"/>
            <a:ext cx="5186362" cy="6100762"/>
          </a:xfrm>
        </p:spPr>
      </p:pic>
      <p:sp>
        <p:nvSpPr>
          <p:cNvPr id="3" name="CasellaDiTesto 2">
            <a:extLst>
              <a:ext uri="{FF2B5EF4-FFF2-40B4-BE49-F238E27FC236}"/>
            </a:extLst>
          </p:cNvPr>
          <p:cNvSpPr txBox="1"/>
          <p:nvPr/>
        </p:nvSpPr>
        <p:spPr>
          <a:xfrm>
            <a:off x="1347788" y="2501900"/>
            <a:ext cx="3368675" cy="1201738"/>
          </a:xfrm>
          <a:prstGeom prst="rect">
            <a:avLst/>
          </a:prstGeom>
          <a:noFill/>
        </p:spPr>
        <p:txBody>
          <a:bodyPr>
            <a:spAutoFit/>
          </a:bodyPr>
          <a:lstStyle/>
          <a:p>
            <a:pPr marL="285750" indent="-285750" fontAlgn="auto">
              <a:spcBef>
                <a:spcPts val="0"/>
              </a:spcBef>
              <a:spcAft>
                <a:spcPts val="0"/>
              </a:spcAft>
              <a:buFont typeface="Wingdings" panose="05000000000000000000" pitchFamily="2" charset="2"/>
              <a:buChar char="Ø"/>
              <a:defRPr/>
            </a:pPr>
            <a:r>
              <a:rPr lang="it-IT" dirty="0">
                <a:latin typeface="+mn-lt"/>
                <a:cs typeface="+mn-cs"/>
              </a:rPr>
              <a:t>400 </a:t>
            </a:r>
            <a:r>
              <a:rPr lang="it-IT" dirty="0" err="1">
                <a:latin typeface="+mn-lt"/>
                <a:cs typeface="+mn-cs"/>
              </a:rPr>
              <a:t>copper</a:t>
            </a:r>
            <a:r>
              <a:rPr lang="it-IT" dirty="0">
                <a:latin typeface="+mn-lt"/>
                <a:cs typeface="+mn-cs"/>
              </a:rPr>
              <a:t> </a:t>
            </a:r>
            <a:r>
              <a:rPr lang="it-IT" dirty="0" err="1">
                <a:latin typeface="+mn-lt"/>
                <a:cs typeface="+mn-cs"/>
              </a:rPr>
              <a:t>alloys</a:t>
            </a:r>
            <a:endParaRPr lang="it-IT" dirty="0">
              <a:latin typeface="+mn-lt"/>
              <a:cs typeface="+mn-cs"/>
            </a:endParaRPr>
          </a:p>
          <a:p>
            <a:pPr marL="285750" indent="-285750" fontAlgn="auto">
              <a:spcBef>
                <a:spcPts val="0"/>
              </a:spcBef>
              <a:spcAft>
                <a:spcPts val="0"/>
              </a:spcAft>
              <a:buFont typeface="Wingdings" panose="05000000000000000000" pitchFamily="2" charset="2"/>
              <a:buChar char="Ø"/>
              <a:defRPr/>
            </a:pPr>
            <a:endParaRPr lang="it-IT" dirty="0">
              <a:latin typeface="+mn-lt"/>
              <a:cs typeface="+mn-cs"/>
            </a:endParaRPr>
          </a:p>
          <a:p>
            <a:pPr marL="285750" indent="-285750" fontAlgn="auto">
              <a:spcBef>
                <a:spcPts val="0"/>
              </a:spcBef>
              <a:spcAft>
                <a:spcPts val="0"/>
              </a:spcAft>
              <a:buFont typeface="Wingdings" panose="05000000000000000000" pitchFamily="2" charset="2"/>
              <a:buChar char="Ø"/>
              <a:defRPr/>
            </a:pPr>
            <a:endParaRPr lang="it-IT" dirty="0">
              <a:latin typeface="+mn-lt"/>
              <a:cs typeface="+mn-cs"/>
            </a:endParaRPr>
          </a:p>
          <a:p>
            <a:pPr fontAlgn="auto">
              <a:spcBef>
                <a:spcPts val="0"/>
              </a:spcBef>
              <a:spcAft>
                <a:spcPts val="0"/>
              </a:spcAft>
              <a:defRPr/>
            </a:pPr>
            <a:r>
              <a:rPr lang="it-IT" dirty="0">
                <a:latin typeface="+mn-lt"/>
                <a:cs typeface="+mn-cs"/>
              </a:rPr>
              <a:t>user </a:t>
            </a:r>
            <a:r>
              <a:rPr lang="it-IT" dirty="0" err="1">
                <a:latin typeface="+mn-lt"/>
                <a:cs typeface="+mn-cs"/>
              </a:rPr>
              <a:t>friendly</a:t>
            </a:r>
            <a:r>
              <a:rPr lang="it-IT" dirty="0">
                <a:latin typeface="+mn-lt"/>
                <a:cs typeface="+mn-cs"/>
              </a:rPr>
              <a:t> for the </a:t>
            </a:r>
            <a:r>
              <a:rPr lang="it-IT" dirty="0" err="1">
                <a:latin typeface="+mn-lt"/>
                <a:cs typeface="+mn-cs"/>
              </a:rPr>
              <a:t>environment</a:t>
            </a:r>
            <a:endParaRPr lang="it-IT" dirty="0">
              <a:latin typeface="+mn-lt"/>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Non </a:t>
            </a:r>
            <a:r>
              <a:rPr lang="it-IT" dirty="0" err="1">
                <a:solidFill>
                  <a:schemeClr val="tx1">
                    <a:lumMod val="95000"/>
                    <a:lumOff val="5000"/>
                  </a:schemeClr>
                </a:solidFill>
              </a:rPr>
              <a:t>ferrous</a:t>
            </a:r>
            <a:r>
              <a:rPr lang="it-IT" dirty="0">
                <a:solidFill>
                  <a:schemeClr val="tx1">
                    <a:lumMod val="95000"/>
                    <a:lumOff val="5000"/>
                  </a:schemeClr>
                </a:solidFill>
              </a:rPr>
              <a:t> </a:t>
            </a:r>
            <a:r>
              <a:rPr lang="it-IT" dirty="0" err="1">
                <a:solidFill>
                  <a:schemeClr val="tx1">
                    <a:lumMod val="95000"/>
                    <a:lumOff val="5000"/>
                  </a:schemeClr>
                </a:solidFill>
              </a:rPr>
              <a:t>alloys</a:t>
            </a:r>
            <a:endParaRPr lang="it-IT" dirty="0">
              <a:solidFill>
                <a:schemeClr val="tx1">
                  <a:lumMod val="95000"/>
                  <a:lumOff val="5000"/>
                </a:schemeClr>
              </a:solidFill>
            </a:endParaRPr>
          </a:p>
        </p:txBody>
      </p:sp>
      <p:pic>
        <p:nvPicPr>
          <p:cNvPr id="33795" name="Immagine 3"/>
          <p:cNvPicPr>
            <a:picLocks noChangeAspect="1"/>
          </p:cNvPicPr>
          <p:nvPr/>
        </p:nvPicPr>
        <p:blipFill>
          <a:blip r:embed="rId3"/>
          <a:srcRect/>
          <a:stretch>
            <a:fillRect/>
          </a:stretch>
        </p:blipFill>
        <p:spPr bwMode="auto">
          <a:xfrm>
            <a:off x="2128838" y="1728788"/>
            <a:ext cx="7510462" cy="4827587"/>
          </a:xfrm>
          <a:prstGeom prst="rect">
            <a:avLst/>
          </a:prstGeom>
          <a:noFill/>
          <a:ln w="9525">
            <a:noFill/>
            <a:miter lim="800000"/>
            <a:headEnd/>
            <a:tailEnd/>
          </a:ln>
        </p:spPr>
      </p:pic>
      <p:sp>
        <p:nvSpPr>
          <p:cNvPr id="33796" name="Rettangolo 2"/>
          <p:cNvSpPr>
            <a:spLocks noChangeArrowheads="1"/>
          </p:cNvSpPr>
          <p:nvPr/>
        </p:nvSpPr>
        <p:spPr bwMode="auto">
          <a:xfrm>
            <a:off x="5972175" y="3244850"/>
            <a:ext cx="247650" cy="368300"/>
          </a:xfrm>
          <a:prstGeom prst="rect">
            <a:avLst/>
          </a:prstGeom>
          <a:noFill/>
          <a:ln w="9525">
            <a:noFill/>
            <a:miter lim="800000"/>
            <a:headEnd/>
            <a:tailEnd/>
          </a:ln>
        </p:spPr>
        <p:txBody>
          <a:bodyPr wrap="none">
            <a:spAutoFit/>
          </a:bodyPr>
          <a:lstStyle/>
          <a:p>
            <a:r>
              <a:rPr lang="it-IT">
                <a:latin typeface="Tw Cen MT" pitchFamily="34" charset="0"/>
              </a:rPr>
              <a:t> </a:t>
            </a:r>
          </a:p>
        </p:txBody>
      </p:sp>
      <p:sp>
        <p:nvSpPr>
          <p:cNvPr id="33797" name="Rettangolo 4"/>
          <p:cNvSpPr>
            <a:spLocks noChangeArrowheads="1"/>
          </p:cNvSpPr>
          <p:nvPr/>
        </p:nvSpPr>
        <p:spPr bwMode="auto">
          <a:xfrm>
            <a:off x="5972175" y="3244850"/>
            <a:ext cx="247650" cy="368300"/>
          </a:xfrm>
          <a:prstGeom prst="rect">
            <a:avLst/>
          </a:prstGeom>
          <a:noFill/>
          <a:ln w="9525">
            <a:noFill/>
            <a:miter lim="800000"/>
            <a:headEnd/>
            <a:tailEnd/>
          </a:ln>
        </p:spPr>
        <p:txBody>
          <a:bodyPr wrap="none">
            <a:spAutoFit/>
          </a:bodyPr>
          <a:lstStyle/>
          <a:p>
            <a:r>
              <a:rPr lang="it-IT">
                <a:latin typeface="Tw Cen MT" pitchFamily="34" charset="0"/>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A new </a:t>
            </a:r>
            <a:r>
              <a:rPr lang="it-IT" dirty="0" err="1">
                <a:solidFill>
                  <a:schemeClr val="tx1">
                    <a:lumMod val="95000"/>
                    <a:lumOff val="5000"/>
                  </a:schemeClr>
                </a:solidFill>
              </a:rPr>
              <a:t>kind</a:t>
            </a:r>
            <a:r>
              <a:rPr lang="it-IT" dirty="0">
                <a:solidFill>
                  <a:schemeClr val="tx1">
                    <a:lumMod val="95000"/>
                    <a:lumOff val="5000"/>
                  </a:schemeClr>
                </a:solidFill>
              </a:rPr>
              <a:t> of </a:t>
            </a:r>
            <a:r>
              <a:rPr lang="it-IT" dirty="0" err="1">
                <a:solidFill>
                  <a:schemeClr val="tx1">
                    <a:lumMod val="95000"/>
                    <a:lumOff val="5000"/>
                  </a:schemeClr>
                </a:solidFill>
              </a:rPr>
              <a:t>mining</a:t>
            </a:r>
            <a:endParaRPr lang="it-IT" dirty="0">
              <a:solidFill>
                <a:schemeClr val="tx1">
                  <a:lumMod val="95000"/>
                  <a:lumOff val="5000"/>
                </a:schemeClr>
              </a:solidFill>
            </a:endParaRPr>
          </a:p>
        </p:txBody>
      </p:sp>
      <p:pic>
        <p:nvPicPr>
          <p:cNvPr id="34819" name="Segnaposto contenuto 4"/>
          <p:cNvPicPr>
            <a:picLocks noGrp="1" noChangeAspect="1"/>
          </p:cNvPicPr>
          <p:nvPr>
            <p:ph idx="1"/>
          </p:nvPr>
        </p:nvPicPr>
        <p:blipFill>
          <a:blip r:embed="rId3"/>
          <a:srcRect/>
          <a:stretch>
            <a:fillRect/>
          </a:stretch>
        </p:blipFill>
        <p:spPr>
          <a:xfrm>
            <a:off x="3883025" y="2286000"/>
            <a:ext cx="4002088" cy="4022725"/>
          </a:xfrm>
        </p:spPr>
      </p:pic>
      <p:pic>
        <p:nvPicPr>
          <p:cNvPr id="34820" name="Immagine 3"/>
          <p:cNvPicPr>
            <a:picLocks noChangeAspect="1"/>
          </p:cNvPicPr>
          <p:nvPr/>
        </p:nvPicPr>
        <p:blipFill>
          <a:blip r:embed="rId4"/>
          <a:srcRect/>
          <a:stretch>
            <a:fillRect/>
          </a:stretch>
        </p:blipFill>
        <p:spPr bwMode="auto">
          <a:xfrm>
            <a:off x="8572500" y="323850"/>
            <a:ext cx="3114675" cy="196215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Re-cycling</a:t>
            </a:r>
          </a:p>
        </p:txBody>
      </p:sp>
      <p:pic>
        <p:nvPicPr>
          <p:cNvPr id="35843" name="Segnaposto contenuto 3"/>
          <p:cNvPicPr>
            <a:picLocks noGrp="1"/>
          </p:cNvPicPr>
          <p:nvPr>
            <p:ph idx="1"/>
          </p:nvPr>
        </p:nvPicPr>
        <p:blipFill>
          <a:blip r:embed="rId3"/>
          <a:srcRect/>
          <a:stretch>
            <a:fillRect/>
          </a:stretch>
        </p:blipFill>
        <p:spPr>
          <a:xfrm>
            <a:off x="9463088" y="242888"/>
            <a:ext cx="2562225" cy="2571750"/>
          </a:xfrm>
        </p:spPr>
      </p:pic>
      <p:pic>
        <p:nvPicPr>
          <p:cNvPr id="35844" name="Immagine 4"/>
          <p:cNvPicPr>
            <a:picLocks noChangeAspect="1" noChangeArrowheads="1"/>
          </p:cNvPicPr>
          <p:nvPr/>
        </p:nvPicPr>
        <p:blipFill>
          <a:blip r:embed="rId4"/>
          <a:srcRect/>
          <a:stretch>
            <a:fillRect/>
          </a:stretch>
        </p:blipFill>
        <p:spPr bwMode="auto">
          <a:xfrm>
            <a:off x="3551238" y="2254250"/>
            <a:ext cx="4665662" cy="2349500"/>
          </a:xfrm>
          <a:prstGeom prst="rect">
            <a:avLst/>
          </a:prstGeom>
          <a:noFill/>
          <a:ln w="9525">
            <a:noFill/>
            <a:miter lim="800000"/>
            <a:headEnd/>
            <a:tailEnd/>
          </a:ln>
        </p:spPr>
      </p:pic>
      <p:pic>
        <p:nvPicPr>
          <p:cNvPr id="35845" name="Immagine 5"/>
          <p:cNvPicPr>
            <a:picLocks noChangeAspect="1" noChangeArrowheads="1"/>
          </p:cNvPicPr>
          <p:nvPr/>
        </p:nvPicPr>
        <p:blipFill>
          <a:blip r:embed="rId5"/>
          <a:srcRect/>
          <a:stretch>
            <a:fillRect/>
          </a:stretch>
        </p:blipFill>
        <p:spPr bwMode="auto">
          <a:xfrm>
            <a:off x="8632825" y="4330700"/>
            <a:ext cx="2562225" cy="194151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1023938" y="187325"/>
            <a:ext cx="9720262" cy="1500188"/>
          </a:xfrm>
        </p:spPr>
        <p:txBody>
          <a:bodyPr/>
          <a:lstStyle/>
          <a:p>
            <a:pPr fontAlgn="auto">
              <a:spcAft>
                <a:spcPts val="0"/>
              </a:spcAft>
              <a:defRPr/>
            </a:pPr>
            <a:r>
              <a:rPr lang="it-IT" dirty="0">
                <a:solidFill>
                  <a:schemeClr val="tx1">
                    <a:lumMod val="95000"/>
                    <a:lumOff val="5000"/>
                  </a:schemeClr>
                </a:solidFill>
              </a:rPr>
              <a:t>METALS</a:t>
            </a:r>
          </a:p>
        </p:txBody>
      </p:sp>
      <p:pic>
        <p:nvPicPr>
          <p:cNvPr id="4" name="Immagine 3"/>
          <p:cNvPicPr>
            <a:picLocks noChangeAspect="1"/>
          </p:cNvPicPr>
          <p:nvPr/>
        </p:nvPicPr>
        <p:blipFill>
          <a:blip r:embed="rId3"/>
          <a:srcRect/>
          <a:stretch>
            <a:fillRect/>
          </a:stretch>
        </p:blipFill>
        <p:spPr bwMode="auto">
          <a:xfrm>
            <a:off x="1023938" y="871538"/>
            <a:ext cx="8372475" cy="5029200"/>
          </a:xfrm>
          <a:prstGeom prst="rect">
            <a:avLst/>
          </a:prstGeom>
          <a:noFill/>
          <a:ln w="9525">
            <a:noFill/>
            <a:miter lim="800000"/>
            <a:headEnd/>
            <a:tailEnd/>
          </a:ln>
        </p:spPr>
      </p:pic>
      <p:pic>
        <p:nvPicPr>
          <p:cNvPr id="5" name="Immagine 4"/>
          <p:cNvPicPr>
            <a:picLocks noChangeAspect="1"/>
          </p:cNvPicPr>
          <p:nvPr/>
        </p:nvPicPr>
        <p:blipFill>
          <a:blip r:embed="rId4"/>
          <a:srcRect/>
          <a:stretch>
            <a:fillRect/>
          </a:stretch>
        </p:blipFill>
        <p:spPr bwMode="auto">
          <a:xfrm>
            <a:off x="9196388" y="1533525"/>
            <a:ext cx="2633662" cy="3127375"/>
          </a:xfrm>
          <a:prstGeom prst="rect">
            <a:avLst/>
          </a:prstGeom>
          <a:noFill/>
          <a:ln w="9525">
            <a:noFill/>
            <a:miter lim="800000"/>
            <a:headEnd/>
            <a:tailEnd/>
          </a:ln>
        </p:spPr>
      </p:pic>
      <p:pic>
        <p:nvPicPr>
          <p:cNvPr id="6" name="Immagine 5"/>
          <p:cNvPicPr>
            <a:picLocks noChangeAspect="1"/>
          </p:cNvPicPr>
          <p:nvPr/>
        </p:nvPicPr>
        <p:blipFill>
          <a:blip r:embed="rId5"/>
          <a:srcRect/>
          <a:stretch>
            <a:fillRect/>
          </a:stretch>
        </p:blipFill>
        <p:spPr bwMode="auto">
          <a:xfrm>
            <a:off x="5884863" y="1916113"/>
            <a:ext cx="2628900" cy="1552575"/>
          </a:xfrm>
          <a:prstGeom prst="rect">
            <a:avLst/>
          </a:prstGeom>
          <a:noFill/>
          <a:ln w="9525">
            <a:noFill/>
            <a:miter lim="800000"/>
            <a:headEnd/>
            <a:tailEnd/>
          </a:ln>
        </p:spPr>
      </p:pic>
      <p:pic>
        <p:nvPicPr>
          <p:cNvPr id="7" name="Immagine 6"/>
          <p:cNvPicPr>
            <a:picLocks noChangeAspect="1"/>
          </p:cNvPicPr>
          <p:nvPr/>
        </p:nvPicPr>
        <p:blipFill>
          <a:blip r:embed="rId6"/>
          <a:srcRect/>
          <a:stretch>
            <a:fillRect/>
          </a:stretch>
        </p:blipFill>
        <p:spPr bwMode="auto">
          <a:xfrm>
            <a:off x="3673475" y="3948113"/>
            <a:ext cx="2066925" cy="1571625"/>
          </a:xfrm>
          <a:prstGeom prst="rect">
            <a:avLst/>
          </a:prstGeom>
          <a:noFill/>
          <a:ln w="9525">
            <a:noFill/>
            <a:miter lim="800000"/>
            <a:headEnd/>
            <a:tailEnd/>
          </a:ln>
        </p:spPr>
      </p:pic>
      <p:pic>
        <p:nvPicPr>
          <p:cNvPr id="8" name="Immagine 7"/>
          <p:cNvPicPr>
            <a:picLocks noChangeAspect="1"/>
          </p:cNvPicPr>
          <p:nvPr/>
        </p:nvPicPr>
        <p:blipFill>
          <a:blip r:embed="rId7"/>
          <a:srcRect/>
          <a:stretch>
            <a:fillRect/>
          </a:stretch>
        </p:blipFill>
        <p:spPr bwMode="auto">
          <a:xfrm>
            <a:off x="6350000" y="4149725"/>
            <a:ext cx="2571750" cy="1866900"/>
          </a:xfrm>
          <a:prstGeom prst="rect">
            <a:avLst/>
          </a:prstGeom>
          <a:noFill/>
          <a:ln w="9525">
            <a:noFill/>
            <a:miter lim="800000"/>
            <a:headEnd/>
            <a:tailEnd/>
          </a:ln>
        </p:spPr>
      </p:pic>
      <p:pic>
        <p:nvPicPr>
          <p:cNvPr id="9" name="Immagine 8"/>
          <p:cNvPicPr>
            <a:picLocks noChangeAspect="1"/>
          </p:cNvPicPr>
          <p:nvPr/>
        </p:nvPicPr>
        <p:blipFill>
          <a:blip r:embed="rId8"/>
          <a:srcRect/>
          <a:stretch>
            <a:fillRect/>
          </a:stretch>
        </p:blipFill>
        <p:spPr bwMode="auto">
          <a:xfrm>
            <a:off x="174625" y="1338263"/>
            <a:ext cx="3714750" cy="2047875"/>
          </a:xfrm>
          <a:prstGeom prst="rect">
            <a:avLst/>
          </a:prstGeom>
          <a:noFill/>
          <a:ln w="9525">
            <a:noFill/>
            <a:miter lim="800000"/>
            <a:headEnd/>
            <a:tailEnd/>
          </a:ln>
        </p:spPr>
      </p:pic>
      <p:pic>
        <p:nvPicPr>
          <p:cNvPr id="10" name="Immagine 9"/>
          <p:cNvPicPr>
            <a:picLocks noChangeAspect="1"/>
          </p:cNvPicPr>
          <p:nvPr/>
        </p:nvPicPr>
        <p:blipFill>
          <a:blip r:embed="rId9"/>
          <a:srcRect/>
          <a:stretch>
            <a:fillRect/>
          </a:stretch>
        </p:blipFill>
        <p:spPr bwMode="auto">
          <a:xfrm>
            <a:off x="587375" y="3925888"/>
            <a:ext cx="2714625" cy="2314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normAutofit fontScale="90000"/>
          </a:bodyPr>
          <a:lstStyle/>
          <a:p>
            <a:pPr fontAlgn="auto">
              <a:spcAft>
                <a:spcPts val="0"/>
              </a:spcAft>
              <a:defRPr/>
            </a:pPr>
            <a:r>
              <a:rPr lang="en-US" dirty="0">
                <a:solidFill>
                  <a:schemeClr val="tx1">
                    <a:lumMod val="95000"/>
                    <a:lumOff val="5000"/>
                  </a:schemeClr>
                </a:solidFill>
              </a:rPr>
              <a:t>Separate collection, recovery and recycling of </a:t>
            </a:r>
            <a:r>
              <a:rPr lang="en-US" dirty="0" err="1">
                <a:solidFill>
                  <a:schemeClr val="tx1">
                    <a:lumMod val="95000"/>
                    <a:lumOff val="5000"/>
                  </a:schemeClr>
                </a:solidFill>
              </a:rPr>
              <a:t>aluminium</a:t>
            </a:r>
            <a:r>
              <a:rPr lang="en-US" dirty="0">
                <a:solidFill>
                  <a:schemeClr val="tx1">
                    <a:lumMod val="95000"/>
                    <a:lumOff val="5000"/>
                  </a:schemeClr>
                </a:solidFill>
              </a:rPr>
              <a:t> packaging.</a:t>
            </a:r>
            <a:br>
              <a:rPr lang="en-US" dirty="0">
                <a:solidFill>
                  <a:schemeClr val="tx1">
                    <a:lumMod val="95000"/>
                    <a:lumOff val="5000"/>
                  </a:schemeClr>
                </a:solidFill>
              </a:rPr>
            </a:br>
            <a:endParaRPr lang="it-IT" dirty="0">
              <a:solidFill>
                <a:schemeClr val="tx1">
                  <a:lumMod val="95000"/>
                  <a:lumOff val="5000"/>
                </a:schemeClr>
              </a:solidFill>
            </a:endParaRPr>
          </a:p>
        </p:txBody>
      </p:sp>
      <p:pic>
        <p:nvPicPr>
          <p:cNvPr id="36867" name="Segnaposto contenuto 3"/>
          <p:cNvPicPr>
            <a:picLocks noGrp="1" noChangeAspect="1"/>
          </p:cNvPicPr>
          <p:nvPr>
            <p:ph idx="1"/>
          </p:nvPr>
        </p:nvPicPr>
        <p:blipFill>
          <a:blip r:embed="rId3"/>
          <a:srcRect/>
          <a:stretch>
            <a:fillRect/>
          </a:stretch>
        </p:blipFill>
        <p:spPr>
          <a:xfrm>
            <a:off x="1023938" y="2249488"/>
            <a:ext cx="4503737" cy="4022725"/>
          </a:xfrm>
        </p:spPr>
      </p:pic>
      <p:sp>
        <p:nvSpPr>
          <p:cNvPr id="3" name="Rettangolo 2">
            <a:extLst>
              <a:ext uri="{FF2B5EF4-FFF2-40B4-BE49-F238E27FC236}"/>
            </a:extLst>
          </p:cNvPr>
          <p:cNvSpPr/>
          <p:nvPr/>
        </p:nvSpPr>
        <p:spPr>
          <a:xfrm>
            <a:off x="5627688" y="1335088"/>
            <a:ext cx="6096000" cy="5508625"/>
          </a:xfrm>
          <a:prstGeom prst="rect">
            <a:avLst/>
          </a:prstGeom>
        </p:spPr>
        <p:txBody>
          <a:bodyPr>
            <a:spAutoFit/>
          </a:bodyPr>
          <a:lstStyle/>
          <a:p>
            <a:pPr marL="171450" indent="-171450" fontAlgn="auto">
              <a:spcBef>
                <a:spcPts val="0"/>
              </a:spcBef>
              <a:spcAft>
                <a:spcPts val="0"/>
              </a:spcAft>
              <a:buFontTx/>
              <a:buChar char="-"/>
              <a:defRPr/>
            </a:pPr>
            <a:r>
              <a:rPr lang="it-IT" sz="3200" b="1" dirty="0" err="1">
                <a:latin typeface="+mn-lt"/>
                <a:cs typeface="+mn-cs"/>
              </a:rPr>
              <a:t>Avoid</a:t>
            </a:r>
            <a:r>
              <a:rPr lang="it-IT" sz="3200" b="1" dirty="0">
                <a:latin typeface="+mn-lt"/>
                <a:cs typeface="+mn-cs"/>
              </a:rPr>
              <a:t> the </a:t>
            </a:r>
            <a:r>
              <a:rPr lang="it-IT" sz="3200" b="1" dirty="0" err="1">
                <a:latin typeface="+mn-lt"/>
                <a:cs typeface="+mn-cs"/>
              </a:rPr>
              <a:t>emissions</a:t>
            </a:r>
            <a:r>
              <a:rPr lang="it-IT" sz="3200" b="1" dirty="0">
                <a:latin typeface="+mn-lt"/>
                <a:cs typeface="+mn-cs"/>
              </a:rPr>
              <a:t> of 369million </a:t>
            </a:r>
            <a:r>
              <a:rPr lang="it-IT" sz="3200" b="1" dirty="0" err="1">
                <a:latin typeface="+mn-lt"/>
                <a:cs typeface="+mn-cs"/>
              </a:rPr>
              <a:t>tons</a:t>
            </a:r>
            <a:r>
              <a:rPr lang="it-IT" sz="3200" b="1" dirty="0">
                <a:latin typeface="+mn-lt"/>
                <a:cs typeface="+mn-cs"/>
              </a:rPr>
              <a:t> of </a:t>
            </a:r>
            <a:r>
              <a:rPr lang="it-IT" sz="3200" b="1" dirty="0" err="1">
                <a:latin typeface="+mn-lt"/>
                <a:cs typeface="+mn-cs"/>
              </a:rPr>
              <a:t>greenhouse</a:t>
            </a:r>
            <a:r>
              <a:rPr lang="it-IT" sz="3200" b="1" dirty="0">
                <a:latin typeface="+mn-lt"/>
                <a:cs typeface="+mn-cs"/>
              </a:rPr>
              <a:t> </a:t>
            </a:r>
            <a:r>
              <a:rPr lang="it-IT" sz="3200" b="1" dirty="0" err="1">
                <a:latin typeface="+mn-lt"/>
                <a:cs typeface="+mn-cs"/>
              </a:rPr>
              <a:t>gasses</a:t>
            </a:r>
            <a:r>
              <a:rPr lang="it-IT" sz="3200" b="1" dirty="0">
                <a:latin typeface="+mn-lt"/>
                <a:cs typeface="+mn-cs"/>
              </a:rPr>
              <a:t> (CO2)</a:t>
            </a:r>
          </a:p>
          <a:p>
            <a:pPr fontAlgn="auto">
              <a:spcBef>
                <a:spcPts val="0"/>
              </a:spcBef>
              <a:spcAft>
                <a:spcPts val="0"/>
              </a:spcAft>
              <a:defRPr/>
            </a:pPr>
            <a:endParaRPr lang="it-IT" sz="3200" b="1" dirty="0">
              <a:latin typeface="+mn-lt"/>
              <a:cs typeface="+mn-cs"/>
            </a:endParaRPr>
          </a:p>
          <a:p>
            <a:pPr marL="171450" indent="-171450" fontAlgn="auto">
              <a:spcBef>
                <a:spcPts val="0"/>
              </a:spcBef>
              <a:spcAft>
                <a:spcPts val="0"/>
              </a:spcAft>
              <a:buFontTx/>
              <a:buChar char="-"/>
              <a:defRPr/>
            </a:pPr>
            <a:r>
              <a:rPr lang="it-IT" sz="3200" b="1" dirty="0">
                <a:latin typeface="+mn-lt"/>
                <a:cs typeface="+mn-cs"/>
              </a:rPr>
              <a:t>Save over an </a:t>
            </a:r>
            <a:r>
              <a:rPr lang="it-IT" sz="3200" b="1" dirty="0" err="1">
                <a:latin typeface="+mn-lt"/>
                <a:cs typeface="+mn-cs"/>
              </a:rPr>
              <a:t>equivalent</a:t>
            </a:r>
            <a:r>
              <a:rPr lang="it-IT" sz="3200" b="1" dirty="0">
                <a:latin typeface="+mn-lt"/>
                <a:cs typeface="+mn-cs"/>
              </a:rPr>
              <a:t> of 159milliom ton of </a:t>
            </a:r>
            <a:r>
              <a:rPr lang="it-IT" sz="3200" b="1" dirty="0" err="1">
                <a:latin typeface="+mn-lt"/>
                <a:cs typeface="+mn-cs"/>
              </a:rPr>
              <a:t>oil</a:t>
            </a:r>
            <a:r>
              <a:rPr lang="it-IT" sz="3200" b="1" dirty="0">
                <a:latin typeface="+mn-lt"/>
                <a:cs typeface="+mn-cs"/>
              </a:rPr>
              <a:t> (</a:t>
            </a:r>
            <a:r>
              <a:rPr lang="it-IT" sz="3200" b="1" dirty="0" err="1">
                <a:latin typeface="+mn-lt"/>
                <a:cs typeface="+mn-cs"/>
              </a:rPr>
              <a:t>pretrolium</a:t>
            </a:r>
            <a:r>
              <a:rPr lang="it-IT" sz="3200" b="1" dirty="0">
                <a:latin typeface="+mn-lt"/>
                <a:cs typeface="+mn-cs"/>
              </a:rPr>
              <a:t>)</a:t>
            </a:r>
          </a:p>
          <a:p>
            <a:pPr marL="171450" indent="-171450" fontAlgn="auto">
              <a:spcBef>
                <a:spcPts val="0"/>
              </a:spcBef>
              <a:spcAft>
                <a:spcPts val="0"/>
              </a:spcAft>
              <a:buFontTx/>
              <a:buChar char="-"/>
              <a:defRPr/>
            </a:pPr>
            <a:endParaRPr lang="it-IT" sz="3200" b="1" dirty="0">
              <a:latin typeface="+mn-lt"/>
              <a:cs typeface="+mn-cs"/>
            </a:endParaRPr>
          </a:p>
          <a:p>
            <a:pPr marL="171450" indent="-171450" fontAlgn="auto">
              <a:spcBef>
                <a:spcPts val="0"/>
              </a:spcBef>
              <a:spcAft>
                <a:spcPts val="0"/>
              </a:spcAft>
              <a:buFontTx/>
              <a:buChar char="-"/>
              <a:defRPr/>
            </a:pPr>
            <a:r>
              <a:rPr lang="en-US" sz="3200" b="1" dirty="0">
                <a:latin typeface="+mn-lt"/>
                <a:cs typeface="+mn-cs"/>
              </a:rPr>
              <a:t>48,700 </a:t>
            </a:r>
            <a:r>
              <a:rPr lang="en-US" sz="3200" b="1" dirty="0" err="1">
                <a:latin typeface="+mn-lt"/>
                <a:cs typeface="+mn-cs"/>
              </a:rPr>
              <a:t>tonnes</a:t>
            </a:r>
            <a:r>
              <a:rPr lang="en-US" sz="3200" b="1" dirty="0">
                <a:latin typeface="+mn-lt"/>
                <a:cs typeface="+mn-cs"/>
              </a:rPr>
              <a:t> of </a:t>
            </a:r>
            <a:r>
              <a:rPr lang="en-US" sz="3200" b="1" dirty="0" err="1">
                <a:latin typeface="+mn-lt"/>
                <a:cs typeface="+mn-cs"/>
              </a:rPr>
              <a:t>aluminium</a:t>
            </a:r>
            <a:r>
              <a:rPr lang="en-US" sz="3200" b="1" dirty="0">
                <a:latin typeface="+mn-lt"/>
                <a:cs typeface="+mn-cs"/>
              </a:rPr>
              <a:t> packaging </a:t>
            </a:r>
            <a:r>
              <a:rPr lang="en-US" sz="3200" b="1" dirty="0">
                <a:latin typeface="+mn-lt"/>
                <a:cs typeface="+mn-cs"/>
                <a:sym typeface="Wingdings" panose="05000000000000000000" pitchFamily="2" charset="2"/>
              </a:rPr>
              <a:t></a:t>
            </a:r>
            <a:r>
              <a:rPr lang="en-US" sz="3200" b="1" dirty="0">
                <a:latin typeface="+mn-lt"/>
                <a:cs typeface="+mn-cs"/>
              </a:rPr>
              <a:t> recycled</a:t>
            </a:r>
          </a:p>
          <a:p>
            <a:pPr marL="171450" indent="-171450" fontAlgn="auto">
              <a:spcBef>
                <a:spcPts val="0"/>
              </a:spcBef>
              <a:spcAft>
                <a:spcPts val="0"/>
              </a:spcAft>
              <a:buFontTx/>
              <a:buChar char="-"/>
              <a:defRPr/>
            </a:pPr>
            <a:r>
              <a:rPr lang="en-US" sz="3200" b="1" dirty="0">
                <a:latin typeface="+mn-lt"/>
                <a:cs typeface="+mn-cs"/>
              </a:rPr>
              <a:t> 927 tons of </a:t>
            </a:r>
            <a:r>
              <a:rPr lang="en-US" sz="3200" b="1" dirty="0" err="1">
                <a:latin typeface="+mn-lt"/>
                <a:cs typeface="+mn-cs"/>
              </a:rPr>
              <a:t>aluminium</a:t>
            </a:r>
            <a:r>
              <a:rPr lang="en-US" sz="3200" b="1" dirty="0">
                <a:latin typeface="+mn-lt"/>
                <a:cs typeface="+mn-cs"/>
              </a:rPr>
              <a:t> waste </a:t>
            </a:r>
            <a:r>
              <a:rPr lang="en-US" sz="3200" b="1" dirty="0">
                <a:latin typeface="+mn-lt"/>
                <a:cs typeface="+mn-cs"/>
                <a:sym typeface="Wingdings" panose="05000000000000000000" pitchFamily="2" charset="2"/>
              </a:rPr>
              <a:t> </a:t>
            </a:r>
            <a:r>
              <a:rPr lang="en-US" sz="3200" b="1" dirty="0">
                <a:latin typeface="+mn-lt"/>
                <a:cs typeface="+mn-cs"/>
              </a:rPr>
              <a:t>recycled  </a:t>
            </a:r>
            <a:endParaRPr lang="it-IT" sz="3200" b="1" dirty="0">
              <a:latin typeface="+mn-lt"/>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955675" y="265113"/>
            <a:ext cx="9720263" cy="1500187"/>
          </a:xfrm>
        </p:spPr>
        <p:txBody>
          <a:bodyPr/>
          <a:lstStyle/>
          <a:p>
            <a:pPr fontAlgn="auto">
              <a:spcAft>
                <a:spcPts val="0"/>
              </a:spcAft>
              <a:defRPr/>
            </a:pPr>
            <a:r>
              <a:rPr lang="it-IT" dirty="0">
                <a:solidFill>
                  <a:schemeClr val="tx1">
                    <a:lumMod val="95000"/>
                    <a:lumOff val="5000"/>
                  </a:schemeClr>
                </a:solidFill>
              </a:rPr>
              <a:t>Re-</a:t>
            </a:r>
            <a:r>
              <a:rPr lang="it-IT" dirty="0" err="1">
                <a:solidFill>
                  <a:schemeClr val="tx1">
                    <a:lumMod val="95000"/>
                    <a:lumOff val="5000"/>
                  </a:schemeClr>
                </a:solidFill>
              </a:rPr>
              <a:t>cycle</a:t>
            </a:r>
            <a:r>
              <a:rPr lang="it-IT" dirty="0">
                <a:solidFill>
                  <a:schemeClr val="tx1">
                    <a:lumMod val="95000"/>
                    <a:lumOff val="5000"/>
                  </a:schemeClr>
                </a:solidFill>
              </a:rPr>
              <a:t> bike</a:t>
            </a:r>
          </a:p>
        </p:txBody>
      </p:sp>
      <p:pic>
        <p:nvPicPr>
          <p:cNvPr id="37891" name="Immagine 3"/>
          <p:cNvPicPr>
            <a:picLocks noChangeAspect="1"/>
          </p:cNvPicPr>
          <p:nvPr/>
        </p:nvPicPr>
        <p:blipFill>
          <a:blip r:embed="rId3"/>
          <a:srcRect/>
          <a:stretch>
            <a:fillRect/>
          </a:stretch>
        </p:blipFill>
        <p:spPr bwMode="auto">
          <a:xfrm>
            <a:off x="2185988" y="1335088"/>
            <a:ext cx="7820025" cy="52578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teachers</a:t>
            </a:r>
            <a:endParaRPr lang="it-IT" dirty="0">
              <a:solidFill>
                <a:schemeClr val="tx1">
                  <a:lumMod val="95000"/>
                  <a:lumOff val="5000"/>
                </a:schemeClr>
              </a:solidFill>
            </a:endParaRPr>
          </a:p>
        </p:txBody>
      </p:sp>
      <p:sp>
        <p:nvSpPr>
          <p:cNvPr id="38915" name="Segnaposto contenuto 2"/>
          <p:cNvSpPr>
            <a:spLocks noGrp="1"/>
          </p:cNvSpPr>
          <p:nvPr>
            <p:ph idx="1"/>
          </p:nvPr>
        </p:nvSpPr>
        <p:spPr/>
        <p:txBody>
          <a:bodyPr/>
          <a:lstStyle/>
          <a:p>
            <a:r>
              <a:rPr lang="it-IT" smtClean="0"/>
              <a:t>English Teacher   Abate Alessandra (Clil)</a:t>
            </a:r>
          </a:p>
          <a:p>
            <a:r>
              <a:rPr lang="it-IT" smtClean="0"/>
              <a:t>Science  teacher Bonfatti Elisabetta</a:t>
            </a:r>
          </a:p>
          <a:p>
            <a:r>
              <a:rPr lang="it-IT" smtClean="0"/>
              <a:t>Science Teacher  Conte Franca</a:t>
            </a:r>
          </a:p>
          <a:p>
            <a:r>
              <a:rPr lang="it-IT" smtClean="0"/>
              <a:t>Art Teacher        Catelli Marco</a:t>
            </a:r>
          </a:p>
          <a:p>
            <a:r>
              <a:rPr lang="it-IT" smtClean="0"/>
              <a:t>Science Teacher  Notari Stefano Carmela</a:t>
            </a:r>
          </a:p>
          <a:p>
            <a:endParaRPr lang="it-IT"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students</a:t>
            </a:r>
            <a:endParaRPr lang="it-IT" dirty="0">
              <a:solidFill>
                <a:schemeClr val="tx1">
                  <a:lumMod val="95000"/>
                  <a:lumOff val="5000"/>
                </a:schemeClr>
              </a:solidFill>
            </a:endParaRPr>
          </a:p>
        </p:txBody>
      </p:sp>
      <p:sp>
        <p:nvSpPr>
          <p:cNvPr id="39939" name="Segnaposto contenuto 2"/>
          <p:cNvSpPr>
            <a:spLocks noGrp="1"/>
          </p:cNvSpPr>
          <p:nvPr>
            <p:ph idx="1"/>
          </p:nvPr>
        </p:nvSpPr>
        <p:spPr/>
        <p:txBody>
          <a:bodyPr/>
          <a:lstStyle/>
          <a:p>
            <a:r>
              <a:rPr lang="it-IT" smtClean="0"/>
              <a:t>ATOKO OSHIORAME ROBERTO BALLARINI FEDERICA BORTOLOTTI CATERINA BRUNI LEONARDO CALLEGARI BEATRICE CAMPOLI GIULIA CAMPOLI VERONICA MURIEL CARASSITI MARTINO ELIA MARTINA FANTI SIMONE FOLI MATILDE GALAZZI GIULIO GALEOTTI FABIO GHAZANFAR ALISHBA HAMWI SARA IACCARINO FABIO KARAEV AZNAUR MA ANGELO MAZZOTTI SERENA MINGHINI MARTINA QUATTROCIOCCHI CAMILLA ROSOLINI LEONARDO ROSSI TIZIANO TONELLI CATERINA VENTURI SAMUELE ZAPPOLI ENRICO ZONARELLI GIOVANNI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err="1">
                <a:solidFill>
                  <a:schemeClr val="tx1">
                    <a:lumMod val="95000"/>
                    <a:lumOff val="5000"/>
                  </a:schemeClr>
                </a:solidFill>
              </a:rPr>
              <a:t>Types</a:t>
            </a:r>
            <a:r>
              <a:rPr lang="it-IT" dirty="0">
                <a:solidFill>
                  <a:schemeClr val="tx1">
                    <a:lumMod val="95000"/>
                    <a:lumOff val="5000"/>
                  </a:schemeClr>
                </a:solidFill>
              </a:rPr>
              <a:t> of </a:t>
            </a:r>
            <a:r>
              <a:rPr lang="it-IT" dirty="0" err="1">
                <a:solidFill>
                  <a:schemeClr val="tx1">
                    <a:lumMod val="95000"/>
                    <a:lumOff val="5000"/>
                  </a:schemeClr>
                </a:solidFill>
              </a:rPr>
              <a:t>metals</a:t>
            </a:r>
            <a:endParaRPr lang="it-IT" dirty="0">
              <a:solidFill>
                <a:schemeClr val="tx1">
                  <a:lumMod val="95000"/>
                  <a:lumOff val="5000"/>
                </a:schemeClr>
              </a:solidFill>
            </a:endParaRPr>
          </a:p>
        </p:txBody>
      </p:sp>
      <p:sp>
        <p:nvSpPr>
          <p:cNvPr id="3" name="Segnaposto contenuto 2"/>
          <p:cNvSpPr>
            <a:spLocks noGrp="1"/>
          </p:cNvSpPr>
          <p:nvPr>
            <p:ph idx="1"/>
          </p:nvPr>
        </p:nvSpPr>
        <p:spPr/>
        <p:txBody>
          <a:bodyPr/>
          <a:lstStyle/>
          <a:p>
            <a:r>
              <a:rPr lang="it-IT" b="1" smtClean="0"/>
              <a:t>FERROUS METALS  					iron</a:t>
            </a:r>
          </a:p>
          <a:p>
            <a:r>
              <a:rPr lang="it-IT" smtClean="0"/>
              <a:t> </a:t>
            </a:r>
          </a:p>
          <a:p>
            <a:r>
              <a:rPr lang="it-IT" b="1" smtClean="0"/>
              <a:t>NON FERROUS METALS  				NO iron</a:t>
            </a:r>
          </a:p>
          <a:p>
            <a:r>
              <a:rPr lang="it-IT" smtClean="0"/>
              <a:t> </a:t>
            </a:r>
          </a:p>
          <a:p>
            <a:r>
              <a:rPr lang="it-IT" b="1" smtClean="0"/>
              <a:t>FERROUS ALLOYS</a:t>
            </a:r>
            <a:r>
              <a:rPr lang="it-IT" smtClean="0"/>
              <a:t>  					</a:t>
            </a:r>
            <a:r>
              <a:rPr lang="it-IT" b="1" smtClean="0"/>
              <a:t>2 or more metals</a:t>
            </a:r>
          </a:p>
          <a:p>
            <a:endParaRPr lang="it-IT" smtClean="0"/>
          </a:p>
        </p:txBody>
      </p:sp>
      <p:pic>
        <p:nvPicPr>
          <p:cNvPr id="4" name="Immagine 3"/>
          <p:cNvPicPr>
            <a:picLocks noChangeAspect="1"/>
          </p:cNvPicPr>
          <p:nvPr/>
        </p:nvPicPr>
        <p:blipFill>
          <a:blip r:embed="rId3"/>
          <a:srcRect/>
          <a:stretch>
            <a:fillRect/>
          </a:stretch>
        </p:blipFill>
        <p:spPr bwMode="auto">
          <a:xfrm>
            <a:off x="8426450" y="822325"/>
            <a:ext cx="2571750" cy="1857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A </a:t>
            </a:r>
            <a:r>
              <a:rPr lang="it-IT" dirty="0" err="1">
                <a:solidFill>
                  <a:schemeClr val="tx1">
                    <a:lumMod val="95000"/>
                    <a:lumOff val="5000"/>
                  </a:schemeClr>
                </a:solidFill>
              </a:rPr>
              <a:t>practical</a:t>
            </a:r>
            <a:r>
              <a:rPr lang="it-IT" dirty="0">
                <a:solidFill>
                  <a:schemeClr val="tx1">
                    <a:lumMod val="95000"/>
                    <a:lumOff val="5000"/>
                  </a:schemeClr>
                </a:solidFill>
              </a:rPr>
              <a:t> </a:t>
            </a:r>
            <a:r>
              <a:rPr lang="it-IT" dirty="0" err="1">
                <a:solidFill>
                  <a:schemeClr val="tx1">
                    <a:lumMod val="95000"/>
                    <a:lumOff val="5000"/>
                  </a:schemeClr>
                </a:solidFill>
              </a:rPr>
              <a:t>example</a:t>
            </a:r>
            <a:endParaRPr lang="it-IT" dirty="0">
              <a:solidFill>
                <a:schemeClr val="tx1">
                  <a:lumMod val="95000"/>
                  <a:lumOff val="5000"/>
                </a:schemeClr>
              </a:solidFill>
            </a:endParaRPr>
          </a:p>
        </p:txBody>
      </p:sp>
      <p:pic>
        <p:nvPicPr>
          <p:cNvPr id="4" name="Segnaposto contenuto 3"/>
          <p:cNvPicPr>
            <a:picLocks noGrp="1" noChangeAspect="1"/>
          </p:cNvPicPr>
          <p:nvPr>
            <p:ph idx="1"/>
          </p:nvPr>
        </p:nvPicPr>
        <p:blipFill>
          <a:blip r:embed="rId3"/>
          <a:srcRect/>
          <a:stretch>
            <a:fillRect/>
          </a:stretch>
        </p:blipFill>
        <p:spPr>
          <a:xfrm>
            <a:off x="4767263" y="2824163"/>
            <a:ext cx="2378075" cy="28257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r>
              <a:rPr lang="it-IT" dirty="0">
                <a:solidFill>
                  <a:schemeClr val="tx1">
                    <a:lumMod val="95000"/>
                    <a:lumOff val="5000"/>
                  </a:schemeClr>
                </a:solidFill>
              </a:rPr>
              <a:t>FERROUS METALS</a:t>
            </a:r>
          </a:p>
        </p:txBody>
      </p:sp>
      <p:pic>
        <p:nvPicPr>
          <p:cNvPr id="6" name="Immagine 5"/>
          <p:cNvPicPr>
            <a:picLocks noChangeAspect="1"/>
          </p:cNvPicPr>
          <p:nvPr/>
        </p:nvPicPr>
        <p:blipFill>
          <a:blip r:embed="rId3"/>
          <a:srcRect/>
          <a:stretch>
            <a:fillRect/>
          </a:stretch>
        </p:blipFill>
        <p:spPr bwMode="auto">
          <a:xfrm>
            <a:off x="769938" y="2055813"/>
            <a:ext cx="2486025" cy="1390650"/>
          </a:xfrm>
          <a:prstGeom prst="rect">
            <a:avLst/>
          </a:prstGeom>
          <a:noFill/>
          <a:ln w="9525">
            <a:noFill/>
            <a:miter lim="800000"/>
            <a:headEnd/>
            <a:tailEnd/>
          </a:ln>
        </p:spPr>
      </p:pic>
      <p:pic>
        <p:nvPicPr>
          <p:cNvPr id="7" name="Immagine 6"/>
          <p:cNvPicPr>
            <a:picLocks noChangeAspect="1"/>
          </p:cNvPicPr>
          <p:nvPr/>
        </p:nvPicPr>
        <p:blipFill>
          <a:blip r:embed="rId4"/>
          <a:srcRect/>
          <a:stretch>
            <a:fillRect/>
          </a:stretch>
        </p:blipFill>
        <p:spPr bwMode="auto">
          <a:xfrm>
            <a:off x="1023938" y="3722688"/>
            <a:ext cx="2085975" cy="342900"/>
          </a:xfrm>
          <a:prstGeom prst="rect">
            <a:avLst/>
          </a:prstGeom>
          <a:noFill/>
          <a:ln w="9525">
            <a:noFill/>
            <a:miter lim="800000"/>
            <a:headEnd/>
            <a:tailEnd/>
          </a:ln>
        </p:spPr>
      </p:pic>
      <p:pic>
        <p:nvPicPr>
          <p:cNvPr id="3" name="Immagine 2"/>
          <p:cNvPicPr>
            <a:picLocks noChangeAspect="1"/>
          </p:cNvPicPr>
          <p:nvPr/>
        </p:nvPicPr>
        <p:blipFill>
          <a:blip r:embed="rId5"/>
          <a:srcRect/>
          <a:stretch>
            <a:fillRect/>
          </a:stretch>
        </p:blipFill>
        <p:spPr bwMode="auto">
          <a:xfrm>
            <a:off x="7743825" y="2084388"/>
            <a:ext cx="3424238" cy="3743325"/>
          </a:xfrm>
          <a:prstGeom prst="rect">
            <a:avLst/>
          </a:prstGeom>
          <a:noFill/>
          <a:ln w="9525">
            <a:noFill/>
            <a:miter lim="800000"/>
            <a:headEnd/>
            <a:tailEnd/>
          </a:ln>
        </p:spPr>
      </p:pic>
      <p:pic>
        <p:nvPicPr>
          <p:cNvPr id="4" name="Immagine 3"/>
          <p:cNvPicPr>
            <a:picLocks noChangeAspect="1"/>
          </p:cNvPicPr>
          <p:nvPr/>
        </p:nvPicPr>
        <p:blipFill>
          <a:blip r:embed="rId6"/>
          <a:srcRect/>
          <a:stretch>
            <a:fillRect/>
          </a:stretch>
        </p:blipFill>
        <p:spPr bwMode="auto">
          <a:xfrm>
            <a:off x="3884613" y="1928813"/>
            <a:ext cx="3006725" cy="4010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1003300" y="288925"/>
            <a:ext cx="9720263" cy="1500188"/>
          </a:xfrm>
        </p:spPr>
        <p:txBody>
          <a:bodyPr/>
          <a:lstStyle/>
          <a:p>
            <a:pPr fontAlgn="auto">
              <a:spcAft>
                <a:spcPts val="0"/>
              </a:spcAft>
              <a:defRPr/>
            </a:pPr>
            <a:r>
              <a:rPr lang="it-IT" dirty="0" err="1">
                <a:solidFill>
                  <a:schemeClr val="tx1">
                    <a:lumMod val="95000"/>
                    <a:lumOff val="5000"/>
                  </a:schemeClr>
                </a:solidFill>
              </a:rPr>
              <a:t>Properties</a:t>
            </a:r>
            <a:r>
              <a:rPr lang="it-IT" dirty="0">
                <a:solidFill>
                  <a:schemeClr val="tx1">
                    <a:lumMod val="95000"/>
                    <a:lumOff val="5000"/>
                  </a:schemeClr>
                </a:solidFill>
              </a:rPr>
              <a:t> of a metal</a:t>
            </a:r>
          </a:p>
        </p:txBody>
      </p:sp>
      <p:pic>
        <p:nvPicPr>
          <p:cNvPr id="13315" name="Segnaposto contenuto 4"/>
          <p:cNvPicPr>
            <a:picLocks noGrp="1" noChangeAspect="1"/>
          </p:cNvPicPr>
          <p:nvPr>
            <p:ph idx="1"/>
          </p:nvPr>
        </p:nvPicPr>
        <p:blipFill>
          <a:blip r:embed="rId3"/>
          <a:srcRect/>
          <a:stretch>
            <a:fillRect/>
          </a:stretch>
        </p:blipFill>
        <p:spPr>
          <a:xfrm>
            <a:off x="3298825" y="1335088"/>
            <a:ext cx="8142288" cy="5233987"/>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pPr fontAlgn="auto">
              <a:spcAft>
                <a:spcPts val="0"/>
              </a:spcAft>
              <a:defRPr/>
            </a:pPr>
            <a:endParaRPr lang="it-IT">
              <a:solidFill>
                <a:schemeClr val="tx1">
                  <a:lumMod val="95000"/>
                  <a:lumOff val="5000"/>
                </a:schemeClr>
              </a:solidFill>
            </a:endParaRPr>
          </a:p>
        </p:txBody>
      </p:sp>
      <p:pic>
        <p:nvPicPr>
          <p:cNvPr id="14339" name="Segnaposto contenuto 4"/>
          <p:cNvPicPr>
            <a:picLocks noGrp="1" noChangeAspect="1"/>
          </p:cNvPicPr>
          <p:nvPr>
            <p:ph idx="1"/>
          </p:nvPr>
        </p:nvPicPr>
        <p:blipFill>
          <a:blip r:embed="rId3"/>
          <a:srcRect/>
          <a:stretch>
            <a:fillRect/>
          </a:stretch>
        </p:blipFill>
        <p:spPr>
          <a:xfrm>
            <a:off x="1295400" y="804863"/>
            <a:ext cx="9872663" cy="57658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534400" y="254000"/>
            <a:ext cx="2886075" cy="1500188"/>
          </a:xfrm>
        </p:spPr>
        <p:txBody>
          <a:bodyPr/>
          <a:lstStyle/>
          <a:p>
            <a:pPr fontAlgn="auto">
              <a:spcAft>
                <a:spcPts val="0"/>
              </a:spcAft>
              <a:defRPr/>
            </a:pPr>
            <a:r>
              <a:rPr lang="it-IT" dirty="0">
                <a:solidFill>
                  <a:schemeClr val="tx1">
                    <a:lumMod val="95000"/>
                    <a:lumOff val="5000"/>
                  </a:schemeClr>
                </a:solidFill>
              </a:rPr>
              <a:t>Low </a:t>
            </a:r>
            <a:r>
              <a:rPr lang="it-IT" dirty="0" err="1">
                <a:solidFill>
                  <a:schemeClr val="tx1">
                    <a:lumMod val="95000"/>
                    <a:lumOff val="5000"/>
                  </a:schemeClr>
                </a:solidFill>
              </a:rPr>
              <a:t>carbon</a:t>
            </a:r>
            <a:r>
              <a:rPr lang="it-IT" dirty="0">
                <a:solidFill>
                  <a:schemeClr val="tx1">
                    <a:lumMod val="95000"/>
                    <a:lumOff val="5000"/>
                  </a:schemeClr>
                </a:solidFill>
              </a:rPr>
              <a:t> steel</a:t>
            </a:r>
          </a:p>
        </p:txBody>
      </p:sp>
      <p:pic>
        <p:nvPicPr>
          <p:cNvPr id="15363" name="Immagine 3"/>
          <p:cNvPicPr>
            <a:picLocks noChangeAspect="1"/>
          </p:cNvPicPr>
          <p:nvPr/>
        </p:nvPicPr>
        <p:blipFill>
          <a:blip r:embed="rId3"/>
          <a:srcRect/>
          <a:stretch>
            <a:fillRect/>
          </a:stretch>
        </p:blipFill>
        <p:spPr bwMode="auto">
          <a:xfrm>
            <a:off x="479425" y="3379788"/>
            <a:ext cx="3730625" cy="2127250"/>
          </a:xfrm>
          <a:prstGeom prst="rect">
            <a:avLst/>
          </a:prstGeom>
          <a:noFill/>
          <a:ln w="9525">
            <a:noFill/>
            <a:miter lim="800000"/>
            <a:headEnd/>
            <a:tailEnd/>
          </a:ln>
        </p:spPr>
      </p:pic>
      <p:pic>
        <p:nvPicPr>
          <p:cNvPr id="15364" name="Segnaposto contenuto 3"/>
          <p:cNvPicPr>
            <a:picLocks noGrp="1" noChangeAspect="1"/>
          </p:cNvPicPr>
          <p:nvPr>
            <p:ph idx="1"/>
          </p:nvPr>
        </p:nvPicPr>
        <p:blipFill>
          <a:blip r:embed="rId4"/>
          <a:srcRect/>
          <a:stretch>
            <a:fillRect/>
          </a:stretch>
        </p:blipFill>
        <p:spPr>
          <a:xfrm>
            <a:off x="8569325" y="1633538"/>
            <a:ext cx="3622675" cy="2963862"/>
          </a:xfrm>
        </p:spPr>
      </p:pic>
      <p:sp>
        <p:nvSpPr>
          <p:cNvPr id="6" name="Titolo 1">
            <a:extLst>
              <a:ext uri="{FF2B5EF4-FFF2-40B4-BE49-F238E27FC236}"/>
            </a:extLst>
          </p:cNvPr>
          <p:cNvSpPr txBox="1">
            <a:spLocks/>
          </p:cNvSpPr>
          <p:nvPr/>
        </p:nvSpPr>
        <p:spPr>
          <a:xfrm>
            <a:off x="387350" y="1881188"/>
            <a:ext cx="2886075" cy="1498600"/>
          </a:xfrm>
          <a:prstGeom prst="rect">
            <a:avLst/>
          </a:prstGeom>
        </p:spPr>
        <p:txBody>
          <a:bodyPr anchor="ctr">
            <a:normAutofit/>
          </a:bodyPr>
          <a:lstStyle/>
          <a:p>
            <a:pPr defTabSz="914400" fontAlgn="auto">
              <a:lnSpc>
                <a:spcPct val="80000"/>
              </a:lnSpc>
              <a:spcAft>
                <a:spcPts val="0"/>
              </a:spcAft>
              <a:defRPr/>
            </a:pPr>
            <a:r>
              <a:rPr lang="it-IT" sz="5000" cap="all" spc="100" dirty="0">
                <a:solidFill>
                  <a:schemeClr val="tx1">
                    <a:lumMod val="95000"/>
                    <a:lumOff val="5000"/>
                  </a:schemeClr>
                </a:solidFill>
                <a:latin typeface="+mj-lt"/>
                <a:ea typeface="+mj-ea"/>
                <a:cs typeface="+mj-cs"/>
              </a:rPr>
              <a:t>CAST IRON</a:t>
            </a:r>
          </a:p>
        </p:txBody>
      </p:sp>
      <p:pic>
        <p:nvPicPr>
          <p:cNvPr id="15366" name="Segnaposto contenuto 3"/>
          <p:cNvPicPr>
            <a:picLocks noChangeAspect="1"/>
          </p:cNvPicPr>
          <p:nvPr/>
        </p:nvPicPr>
        <p:blipFill>
          <a:blip r:embed="rId5"/>
          <a:srcRect/>
          <a:stretch>
            <a:fillRect/>
          </a:stretch>
        </p:blipFill>
        <p:spPr bwMode="auto">
          <a:xfrm>
            <a:off x="5222875" y="4630738"/>
            <a:ext cx="2997200" cy="1833562"/>
          </a:xfrm>
          <a:prstGeom prst="rect">
            <a:avLst/>
          </a:prstGeom>
          <a:noFill/>
          <a:ln w="9525">
            <a:noFill/>
            <a:miter lim="800000"/>
            <a:headEnd/>
            <a:tailEnd/>
          </a:ln>
        </p:spPr>
      </p:pic>
      <p:sp>
        <p:nvSpPr>
          <p:cNvPr id="8" name="Titolo 1">
            <a:extLst>
              <a:ext uri="{FF2B5EF4-FFF2-40B4-BE49-F238E27FC236}"/>
            </a:extLst>
          </p:cNvPr>
          <p:cNvSpPr txBox="1">
            <a:spLocks/>
          </p:cNvSpPr>
          <p:nvPr/>
        </p:nvSpPr>
        <p:spPr>
          <a:xfrm>
            <a:off x="5094288" y="2986088"/>
            <a:ext cx="3159125" cy="1457325"/>
          </a:xfrm>
          <a:prstGeom prst="rect">
            <a:avLst/>
          </a:prstGeom>
        </p:spPr>
        <p:txBody>
          <a:bodyPr anchor="ctr">
            <a:normAutofit fontScale="85000" lnSpcReduction="20000"/>
          </a:bodyPr>
          <a:lstStyle/>
          <a:p>
            <a:pPr defTabSz="914400" fontAlgn="auto">
              <a:lnSpc>
                <a:spcPct val="80000"/>
              </a:lnSpc>
              <a:spcAft>
                <a:spcPts val="0"/>
              </a:spcAft>
              <a:defRPr/>
            </a:pPr>
            <a:r>
              <a:rPr lang="it-IT" sz="5000" cap="all" spc="100" dirty="0" err="1">
                <a:solidFill>
                  <a:schemeClr val="tx1">
                    <a:lumMod val="95000"/>
                    <a:lumOff val="5000"/>
                  </a:schemeClr>
                </a:solidFill>
                <a:latin typeface="+mj-lt"/>
                <a:ea typeface="+mj-ea"/>
                <a:cs typeface="+mj-cs"/>
              </a:rPr>
              <a:t>Mild</a:t>
            </a:r>
            <a:r>
              <a:rPr lang="it-IT" sz="5000" cap="all" spc="100" dirty="0">
                <a:solidFill>
                  <a:schemeClr val="tx1">
                    <a:lumMod val="95000"/>
                    <a:lumOff val="5000"/>
                  </a:schemeClr>
                </a:solidFill>
                <a:latin typeface="+mj-lt"/>
                <a:ea typeface="+mj-ea"/>
                <a:cs typeface="+mj-cs"/>
              </a:rPr>
              <a:t> </a:t>
            </a:r>
            <a:r>
              <a:rPr lang="it-IT" sz="5000" cap="all" spc="100" dirty="0" err="1">
                <a:solidFill>
                  <a:schemeClr val="tx1">
                    <a:lumMod val="95000"/>
                    <a:lumOff val="5000"/>
                  </a:schemeClr>
                </a:solidFill>
                <a:latin typeface="+mj-lt"/>
                <a:ea typeface="+mj-ea"/>
                <a:cs typeface="+mj-cs"/>
              </a:rPr>
              <a:t>steel</a:t>
            </a:r>
            <a:r>
              <a:rPr lang="it-IT" sz="5000" cap="all" spc="100" dirty="0">
                <a:solidFill>
                  <a:schemeClr val="tx1">
                    <a:lumMod val="95000"/>
                    <a:lumOff val="5000"/>
                  </a:schemeClr>
                </a:solidFill>
                <a:latin typeface="+mj-lt"/>
                <a:ea typeface="+mj-ea"/>
                <a:cs typeface="+mj-cs"/>
              </a:rPr>
              <a:t> /</a:t>
            </a:r>
          </a:p>
          <a:p>
            <a:pPr defTabSz="914400" fontAlgn="auto">
              <a:lnSpc>
                <a:spcPct val="80000"/>
              </a:lnSpc>
              <a:spcAft>
                <a:spcPts val="0"/>
              </a:spcAft>
              <a:defRPr/>
            </a:pPr>
            <a:r>
              <a:rPr lang="it-IT" sz="5000" cap="all" spc="100" dirty="0" err="1">
                <a:solidFill>
                  <a:schemeClr val="tx1">
                    <a:lumMod val="95000"/>
                    <a:lumOff val="5000"/>
                  </a:schemeClr>
                </a:solidFill>
                <a:latin typeface="+mj-lt"/>
                <a:ea typeface="+mj-ea"/>
                <a:cs typeface="+mj-cs"/>
              </a:rPr>
              <a:t>mEDIUM</a:t>
            </a:r>
            <a:r>
              <a:rPr lang="it-IT" sz="5000" cap="all" spc="100" dirty="0">
                <a:solidFill>
                  <a:schemeClr val="tx1">
                    <a:lumMod val="95000"/>
                    <a:lumOff val="5000"/>
                  </a:schemeClr>
                </a:solidFill>
                <a:latin typeface="+mj-lt"/>
                <a:ea typeface="+mj-ea"/>
                <a:cs typeface="+mj-cs"/>
              </a:rPr>
              <a:t> </a:t>
            </a:r>
          </a:p>
          <a:p>
            <a:pPr defTabSz="914400" fontAlgn="auto">
              <a:lnSpc>
                <a:spcPct val="80000"/>
              </a:lnSpc>
              <a:spcAft>
                <a:spcPts val="0"/>
              </a:spcAft>
              <a:defRPr/>
            </a:pPr>
            <a:r>
              <a:rPr lang="it-IT" sz="5000" cap="all" spc="100" dirty="0">
                <a:solidFill>
                  <a:schemeClr val="tx1">
                    <a:lumMod val="95000"/>
                    <a:lumOff val="5000"/>
                  </a:schemeClr>
                </a:solidFill>
                <a:latin typeface="+mj-lt"/>
                <a:ea typeface="+mj-ea"/>
                <a:cs typeface="+mj-cs"/>
              </a:rPr>
              <a:t>CARBON STEEL</a:t>
            </a:r>
          </a:p>
        </p:txBody>
      </p:sp>
      <p:sp>
        <p:nvSpPr>
          <p:cNvPr id="9" name="Titolo 1">
            <a:extLst>
              <a:ext uri="{FF2B5EF4-FFF2-40B4-BE49-F238E27FC236}"/>
            </a:extLst>
          </p:cNvPr>
          <p:cNvSpPr txBox="1">
            <a:spLocks/>
          </p:cNvSpPr>
          <p:nvPr/>
        </p:nvSpPr>
        <p:spPr>
          <a:xfrm>
            <a:off x="257175" y="163513"/>
            <a:ext cx="9720263" cy="1498600"/>
          </a:xfrm>
          <a:prstGeom prst="rect">
            <a:avLst/>
          </a:prstGeom>
        </p:spPr>
        <p:txBody>
          <a:bodyPr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fontAlgn="auto">
              <a:spcAft>
                <a:spcPts val="0"/>
              </a:spcAft>
              <a:defRPr/>
            </a:pPr>
            <a:r>
              <a:rPr lang="it-IT" dirty="0" err="1"/>
              <a:t>ferrous</a:t>
            </a:r>
            <a:r>
              <a:rPr lang="it-IT" dirty="0"/>
              <a:t> </a:t>
            </a:r>
            <a:r>
              <a:rPr lang="it-IT" dirty="0" err="1"/>
              <a:t>alloys</a:t>
            </a:r>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e">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759</TotalTime>
  <Words>2987</Words>
  <Application>Microsoft Office PowerPoint</Application>
  <PresentationFormat>Personalizzato</PresentationFormat>
  <Paragraphs>399</Paragraphs>
  <Slides>33</Slides>
  <Notes>33</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33</vt:i4>
      </vt:variant>
    </vt:vector>
  </HeadingPairs>
  <TitlesOfParts>
    <vt:vector size="40" baseType="lpstr">
      <vt:lpstr>Tw Cen MT</vt:lpstr>
      <vt:lpstr>Arial</vt:lpstr>
      <vt:lpstr>Tw Cen MT Condensed</vt:lpstr>
      <vt:lpstr>Wingdings 3</vt:lpstr>
      <vt:lpstr>Calibri</vt:lpstr>
      <vt:lpstr>Wingdings</vt:lpstr>
      <vt:lpstr>Integrale</vt:lpstr>
      <vt:lpstr>The Long life cycle of metals &amp; re-cycling</vt:lpstr>
      <vt:lpstr>A new experience</vt:lpstr>
      <vt:lpstr>METALS</vt:lpstr>
      <vt:lpstr>Types of metals</vt:lpstr>
      <vt:lpstr>A practical example</vt:lpstr>
      <vt:lpstr>FERROUS METALS</vt:lpstr>
      <vt:lpstr>Properties of a metal</vt:lpstr>
      <vt:lpstr>Diapositiva 8</vt:lpstr>
      <vt:lpstr>Low carbon steel</vt:lpstr>
      <vt:lpstr>Ferrous alloy : Stainless steel</vt:lpstr>
      <vt:lpstr>Ferrous alloy: Mild steel</vt:lpstr>
      <vt:lpstr>Ferrous alloy: wrought iron</vt:lpstr>
      <vt:lpstr>Non ferrous metals</vt:lpstr>
      <vt:lpstr>NON FERROUS METALS</vt:lpstr>
      <vt:lpstr>Non ferrrous metal: aluminium</vt:lpstr>
      <vt:lpstr>Most common aluminium objects</vt:lpstr>
      <vt:lpstr>Non ferrous metal: copper</vt:lpstr>
      <vt:lpstr>Copper – NEW YORK’ STATUE OF LIBERTY</vt:lpstr>
      <vt:lpstr>Copper COOKWARE</vt:lpstr>
      <vt:lpstr>High speed train</vt:lpstr>
      <vt:lpstr>Non ferrous metal:silver</vt:lpstr>
      <vt:lpstr>Portobello market - london</vt:lpstr>
      <vt:lpstr>Non ferrous metal: gold</vt:lpstr>
      <vt:lpstr>Non ferrous metal: zinc</vt:lpstr>
      <vt:lpstr>Non ferrous metal: tin</vt:lpstr>
      <vt:lpstr>Copper alloy tree</vt:lpstr>
      <vt:lpstr>Non ferrous alloys</vt:lpstr>
      <vt:lpstr>A new kind of mining</vt:lpstr>
      <vt:lpstr>Re-cycling</vt:lpstr>
      <vt:lpstr>Separate collection, recovery and recycling of aluminium packaging. </vt:lpstr>
      <vt:lpstr>Re-cycle bike</vt:lpstr>
      <vt:lpstr>teachers</vt:lpstr>
      <vt:lpstr>students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BONUS</dc:title>
  <dc:creator>Alessandra</dc:creator>
  <cp:lastModifiedBy>Gianna</cp:lastModifiedBy>
  <cp:revision>86</cp:revision>
  <dcterms:created xsi:type="dcterms:W3CDTF">2018-01-12T20:32:35Z</dcterms:created>
  <dcterms:modified xsi:type="dcterms:W3CDTF">2018-06-11T16:12:24Z</dcterms:modified>
</cp:coreProperties>
</file>